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ink/ink1.xml" ContentType="application/inkml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7"/>
  </p:notesMasterIdLst>
  <p:sldIdLst>
    <p:sldId id="890" r:id="rId5"/>
    <p:sldId id="943" r:id="rId6"/>
    <p:sldId id="985" r:id="rId7"/>
    <p:sldId id="869" r:id="rId8"/>
    <p:sldId id="986" r:id="rId9"/>
    <p:sldId id="987" r:id="rId10"/>
    <p:sldId id="988" r:id="rId11"/>
    <p:sldId id="968" r:id="rId12"/>
    <p:sldId id="978" r:id="rId13"/>
    <p:sldId id="984" r:id="rId14"/>
    <p:sldId id="999" r:id="rId15"/>
    <p:sldId id="989" r:id="rId16"/>
    <p:sldId id="993" r:id="rId17"/>
    <p:sldId id="992" r:id="rId18"/>
    <p:sldId id="996" r:id="rId19"/>
    <p:sldId id="980" r:id="rId20"/>
    <p:sldId id="995" r:id="rId21"/>
    <p:sldId id="953" r:id="rId22"/>
    <p:sldId id="958" r:id="rId23"/>
    <p:sldId id="954" r:id="rId24"/>
    <p:sldId id="966" r:id="rId25"/>
    <p:sldId id="947" r:id="rId26"/>
    <p:sldId id="979" r:id="rId27"/>
    <p:sldId id="961" r:id="rId28"/>
    <p:sldId id="946" r:id="rId29"/>
    <p:sldId id="949" r:id="rId30"/>
    <p:sldId id="276" r:id="rId31"/>
    <p:sldId id="956" r:id="rId32"/>
    <p:sldId id="935" r:id="rId33"/>
    <p:sldId id="997" r:id="rId34"/>
    <p:sldId id="553" r:id="rId35"/>
    <p:sldId id="323" r:id="rId36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EA8C7BA-D927-E2B3-9E25-D413D2BEC89F}" name="Pete Boyle" initials="PB" userId="S::pete@naicu.edu::51d8396b-292a-49a8-9703-ceceedbf3353" providerId="AD"/>
  <p188:author id="{E9942CE1-71C3-7919-2EAC-81053EC7E490}" name="Vanessa Coello" initials="VC" userId="S::vanessa@naicu.edu::2e50808d-d1d7-4d95-8dbd-56e69e7b46f5" providerId="AD"/>
  <p188:author id="{7E33D3FB-675F-29E6-D732-742CC976D9FF}" name="Barbara K. Mistick" initials="" userId="S::barbara@naicu.edu::bcfdca92-57fd-448b-a5dc-39fe8c0773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ED7D31"/>
    <a:srgbClr val="002654"/>
    <a:srgbClr val="0487E6"/>
    <a:srgbClr val="C04F15"/>
    <a:srgbClr val="E68F24"/>
    <a:srgbClr val="FAE4CA"/>
    <a:srgbClr val="F6D3A8"/>
    <a:srgbClr val="F1BD7F"/>
    <a:srgbClr val="F0B8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F1AAB1-7D6E-4ED1-A435-377A75ED380F}" v="1" dt="2024-12-10T17:47:52.8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4044" autoAdjust="0"/>
  </p:normalViewPr>
  <p:slideViewPr>
    <p:cSldViewPr snapToGrid="0">
      <p:cViewPr varScale="1">
        <p:scale>
          <a:sx n="82" d="100"/>
          <a:sy n="82" d="100"/>
        </p:scale>
        <p:origin x="16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8/10/relationships/authors" Target="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Share of Private, Nonprofits with a Projected Net Loss Under CCRA</a:t>
            </a:r>
          </a:p>
          <a:p>
            <a:pPr>
              <a:defRPr/>
            </a:pPr>
            <a:r>
              <a:rPr lang="en-US" sz="2000" b="0" i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*Per the Committee Database</a:t>
            </a:r>
          </a:p>
        </c:rich>
      </c:tx>
      <c:layout>
        <c:manualLayout>
          <c:xMode val="edge"/>
          <c:yMode val="edge"/>
          <c:x val="6.5674994284017463E-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2777860178314763"/>
          <c:y val="0.17166681452438617"/>
          <c:w val="0.69704939266350152"/>
          <c:h val="0.8131443066884830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Share of Private, Nonprofits with a Projected Net Loss Under CCRA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BBE-4F56-BDD1-15599FF323FA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BBE-4F56-BDD1-15599FF323FA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BBE-4F56-BDD1-15599FF323FA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BBE-4F56-BDD1-15599FF323FA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BBE-4F56-BDD1-15599FF323FA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BBE-4F56-BDD1-15599FF323F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rgbClr val="00206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Work Colleges</c:v>
                </c:pt>
                <c:pt idx="1">
                  <c:v>Women's Colleges</c:v>
                </c:pt>
                <c:pt idx="2">
                  <c:v>Rural Colleges (PNP)</c:v>
                </c:pt>
                <c:pt idx="3">
                  <c:v>HBCU (PNP)</c:v>
                </c:pt>
                <c:pt idx="4">
                  <c:v>Catholic Colleges</c:v>
                </c:pt>
                <c:pt idx="5">
                  <c:v>Faith Based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0.83</c:v>
                </c:pt>
                <c:pt idx="1">
                  <c:v>1</c:v>
                </c:pt>
                <c:pt idx="2">
                  <c:v>0.97</c:v>
                </c:pt>
                <c:pt idx="3">
                  <c:v>1</c:v>
                </c:pt>
                <c:pt idx="4">
                  <c:v>0.91</c:v>
                </c:pt>
                <c:pt idx="5">
                  <c:v>0.93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BE-4F56-BDD1-15599FF323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1685555584"/>
        <c:axId val="1685540704"/>
      </c:barChart>
      <c:catAx>
        <c:axId val="16855555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en-US"/>
          </a:p>
        </c:txPr>
        <c:crossAx val="1685540704"/>
        <c:crosses val="autoZero"/>
        <c:auto val="1"/>
        <c:lblAlgn val="ctr"/>
        <c:lblOffset val="100"/>
        <c:noMultiLvlLbl val="0"/>
      </c:catAx>
      <c:valAx>
        <c:axId val="1685540704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685555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0F5A59-5694-4C9D-B151-2738D3ED1290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EAE7E5C9-266F-48D1-8D10-AF1D924A326C}">
      <dgm:prSet phldrT="[Text]"/>
      <dgm:spPr>
        <a:solidFill>
          <a:srgbClr val="002060"/>
        </a:solidFill>
      </dgm:spPr>
      <dgm:t>
        <a:bodyPr/>
        <a:lstStyle/>
        <a:p>
          <a:r>
            <a:rPr lang="en-US"/>
            <a:t> </a:t>
          </a:r>
        </a:p>
      </dgm:t>
    </dgm:pt>
    <dgm:pt modelId="{CECBE5AF-80A2-4EF1-8D16-898C59839A5E}" type="parTrans" cxnId="{4195490D-73D3-49C8-B7FF-88530DB33480}">
      <dgm:prSet/>
      <dgm:spPr/>
      <dgm:t>
        <a:bodyPr/>
        <a:lstStyle/>
        <a:p>
          <a:endParaRPr lang="en-US"/>
        </a:p>
      </dgm:t>
    </dgm:pt>
    <dgm:pt modelId="{21346A6E-B0BE-4D31-A4C2-EFDE7857C1E5}" type="sibTrans" cxnId="{4195490D-73D3-49C8-B7FF-88530DB33480}">
      <dgm:prSet/>
      <dgm:spPr/>
      <dgm:t>
        <a:bodyPr/>
        <a:lstStyle/>
        <a:p>
          <a:endParaRPr lang="en-US"/>
        </a:p>
      </dgm:t>
    </dgm:pt>
    <dgm:pt modelId="{23CB1208-8397-4013-8C9F-7840399D9EAE}">
      <dgm:prSet phldrT="[Text]"/>
      <dgm:spPr>
        <a:solidFill>
          <a:srgbClr val="002060"/>
        </a:solidFill>
      </dgm:spPr>
      <dgm:t>
        <a:bodyPr/>
        <a:lstStyle/>
        <a:p>
          <a:r>
            <a:rPr lang="en-US"/>
            <a:t> </a:t>
          </a:r>
        </a:p>
      </dgm:t>
    </dgm:pt>
    <dgm:pt modelId="{31E4F47C-2351-4DCB-9ECC-712313364C0B}" type="parTrans" cxnId="{EA6F72AA-2AD5-4E9C-884A-5B61649799F7}">
      <dgm:prSet/>
      <dgm:spPr/>
      <dgm:t>
        <a:bodyPr/>
        <a:lstStyle/>
        <a:p>
          <a:endParaRPr lang="en-US"/>
        </a:p>
      </dgm:t>
    </dgm:pt>
    <dgm:pt modelId="{EE3CACEB-D318-460C-B9BD-015CC9473D5F}" type="sibTrans" cxnId="{EA6F72AA-2AD5-4E9C-884A-5B61649799F7}">
      <dgm:prSet/>
      <dgm:spPr/>
      <dgm:t>
        <a:bodyPr/>
        <a:lstStyle/>
        <a:p>
          <a:endParaRPr lang="en-US"/>
        </a:p>
      </dgm:t>
    </dgm:pt>
    <dgm:pt modelId="{E505B299-68FD-43C2-BD78-4FC23E327869}" type="pres">
      <dgm:prSet presAssocID="{0F0F5A59-5694-4C9D-B151-2738D3ED1290}" presName="Name0" presStyleCnt="0">
        <dgm:presLayoutVars>
          <dgm:dir/>
          <dgm:resizeHandles val="exact"/>
        </dgm:presLayoutVars>
      </dgm:prSet>
      <dgm:spPr/>
    </dgm:pt>
    <dgm:pt modelId="{A0AA9E05-0EF4-431D-8343-38415D96555D}" type="pres">
      <dgm:prSet presAssocID="{EAE7E5C9-266F-48D1-8D10-AF1D924A326C}" presName="node" presStyleLbl="node1" presStyleIdx="0" presStyleCnt="2" custScaleX="148092" custScaleY="206851">
        <dgm:presLayoutVars>
          <dgm:bulletEnabled val="1"/>
        </dgm:presLayoutVars>
      </dgm:prSet>
      <dgm:spPr/>
    </dgm:pt>
    <dgm:pt modelId="{04C7EC9B-F2BB-46B8-956B-9F6F78FCA635}" type="pres">
      <dgm:prSet presAssocID="{21346A6E-B0BE-4D31-A4C2-EFDE7857C1E5}" presName="sibTrans" presStyleLbl="sibTrans2D1" presStyleIdx="0" presStyleCnt="1"/>
      <dgm:spPr/>
    </dgm:pt>
    <dgm:pt modelId="{5FA274BC-6FEF-4DCC-B5D1-013FEA0F09B9}" type="pres">
      <dgm:prSet presAssocID="{21346A6E-B0BE-4D31-A4C2-EFDE7857C1E5}" presName="connectorText" presStyleLbl="sibTrans2D1" presStyleIdx="0" presStyleCnt="1"/>
      <dgm:spPr/>
    </dgm:pt>
    <dgm:pt modelId="{2EBC0FB3-FCC8-4013-9682-36E694446CD1}" type="pres">
      <dgm:prSet presAssocID="{23CB1208-8397-4013-8C9F-7840399D9EAE}" presName="node" presStyleLbl="node1" presStyleIdx="1" presStyleCnt="2" custScaleX="148168" custScaleY="206851">
        <dgm:presLayoutVars>
          <dgm:bulletEnabled val="1"/>
        </dgm:presLayoutVars>
      </dgm:prSet>
      <dgm:spPr/>
    </dgm:pt>
  </dgm:ptLst>
  <dgm:cxnLst>
    <dgm:cxn modelId="{4195490D-73D3-49C8-B7FF-88530DB33480}" srcId="{0F0F5A59-5694-4C9D-B151-2738D3ED1290}" destId="{EAE7E5C9-266F-48D1-8D10-AF1D924A326C}" srcOrd="0" destOrd="0" parTransId="{CECBE5AF-80A2-4EF1-8D16-898C59839A5E}" sibTransId="{21346A6E-B0BE-4D31-A4C2-EFDE7857C1E5}"/>
    <dgm:cxn modelId="{AD48872E-4233-48E9-AFB8-29A3AB3458F2}" type="presOf" srcId="{21346A6E-B0BE-4D31-A4C2-EFDE7857C1E5}" destId="{5FA274BC-6FEF-4DCC-B5D1-013FEA0F09B9}" srcOrd="1" destOrd="0" presId="urn:microsoft.com/office/officeart/2005/8/layout/process1"/>
    <dgm:cxn modelId="{55F2D974-844E-4E32-85E9-13D015DEAA6F}" type="presOf" srcId="{21346A6E-B0BE-4D31-A4C2-EFDE7857C1E5}" destId="{04C7EC9B-F2BB-46B8-956B-9F6F78FCA635}" srcOrd="0" destOrd="0" presId="urn:microsoft.com/office/officeart/2005/8/layout/process1"/>
    <dgm:cxn modelId="{EA6F72AA-2AD5-4E9C-884A-5B61649799F7}" srcId="{0F0F5A59-5694-4C9D-B151-2738D3ED1290}" destId="{23CB1208-8397-4013-8C9F-7840399D9EAE}" srcOrd="1" destOrd="0" parTransId="{31E4F47C-2351-4DCB-9ECC-712313364C0B}" sibTransId="{EE3CACEB-D318-460C-B9BD-015CC9473D5F}"/>
    <dgm:cxn modelId="{4F80E6D0-3B22-4048-8ABF-3779B40D454C}" type="presOf" srcId="{EAE7E5C9-266F-48D1-8D10-AF1D924A326C}" destId="{A0AA9E05-0EF4-431D-8343-38415D96555D}" srcOrd="0" destOrd="0" presId="urn:microsoft.com/office/officeart/2005/8/layout/process1"/>
    <dgm:cxn modelId="{A10A9EF1-0E64-48D3-886E-31ABBA586E67}" type="presOf" srcId="{23CB1208-8397-4013-8C9F-7840399D9EAE}" destId="{2EBC0FB3-FCC8-4013-9682-36E694446CD1}" srcOrd="0" destOrd="0" presId="urn:microsoft.com/office/officeart/2005/8/layout/process1"/>
    <dgm:cxn modelId="{29679BF8-4EC6-44ED-8A89-9BC735AC3169}" type="presOf" srcId="{0F0F5A59-5694-4C9D-B151-2738D3ED1290}" destId="{E505B299-68FD-43C2-BD78-4FC23E327869}" srcOrd="0" destOrd="0" presId="urn:microsoft.com/office/officeart/2005/8/layout/process1"/>
    <dgm:cxn modelId="{E181ADD4-1A55-4D9D-9D3A-261AE8CFFD19}" type="presParOf" srcId="{E505B299-68FD-43C2-BD78-4FC23E327869}" destId="{A0AA9E05-0EF4-431D-8343-38415D96555D}" srcOrd="0" destOrd="0" presId="urn:microsoft.com/office/officeart/2005/8/layout/process1"/>
    <dgm:cxn modelId="{BF112433-0768-48DA-B0CA-64B20E15A189}" type="presParOf" srcId="{E505B299-68FD-43C2-BD78-4FC23E327869}" destId="{04C7EC9B-F2BB-46B8-956B-9F6F78FCA635}" srcOrd="1" destOrd="0" presId="urn:microsoft.com/office/officeart/2005/8/layout/process1"/>
    <dgm:cxn modelId="{AE25722F-06F4-4EE1-BDA2-AD23FE5C9A9A}" type="presParOf" srcId="{04C7EC9B-F2BB-46B8-956B-9F6F78FCA635}" destId="{5FA274BC-6FEF-4DCC-B5D1-013FEA0F09B9}" srcOrd="0" destOrd="0" presId="urn:microsoft.com/office/officeart/2005/8/layout/process1"/>
    <dgm:cxn modelId="{BFA89054-EFC3-4E29-B611-3ACCAF15500D}" type="presParOf" srcId="{E505B299-68FD-43C2-BD78-4FC23E327869}" destId="{2EBC0FB3-FCC8-4013-9682-36E694446CD1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0CD927-B1B4-4DF1-B4EA-D54675E2153D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3463FBC-435D-4A25-AFB9-0415A2721FAD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24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International Students and DACA</a:t>
          </a:r>
        </a:p>
      </dgm:t>
    </dgm:pt>
    <dgm:pt modelId="{2F4404A1-E98C-46E5-90C4-EA55C129C6FE}" type="parTrans" cxnId="{D89C5B54-FC66-494D-B0C2-6CAFABEB1848}">
      <dgm:prSet/>
      <dgm:spPr/>
      <dgm:t>
        <a:bodyPr/>
        <a:lstStyle/>
        <a:p>
          <a:endParaRPr lang="en-US"/>
        </a:p>
      </dgm:t>
    </dgm:pt>
    <dgm:pt modelId="{8F912DB9-69C9-46EA-B899-51885E48460B}" type="sibTrans" cxnId="{D89C5B54-FC66-494D-B0C2-6CAFABEB1848}">
      <dgm:prSet/>
      <dgm:spPr/>
      <dgm:t>
        <a:bodyPr/>
        <a:lstStyle/>
        <a:p>
          <a:endParaRPr lang="en-US"/>
        </a:p>
      </dgm:t>
    </dgm:pt>
    <dgm:pt modelId="{8388BED0-6A7D-43AB-B3D8-8842FCA537F5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Accreditation</a:t>
          </a:r>
        </a:p>
      </dgm:t>
    </dgm:pt>
    <dgm:pt modelId="{4F805F91-173B-447F-916F-13A737AD67FE}" type="parTrans" cxnId="{A1556F04-C479-44C5-9059-40EB0B550978}">
      <dgm:prSet/>
      <dgm:spPr/>
      <dgm:t>
        <a:bodyPr/>
        <a:lstStyle/>
        <a:p>
          <a:endParaRPr lang="en-US"/>
        </a:p>
      </dgm:t>
    </dgm:pt>
    <dgm:pt modelId="{F6EE1291-5E35-42FC-B11E-648719E3CFA7}" type="sibTrans" cxnId="{A1556F04-C479-44C5-9059-40EB0B550978}">
      <dgm:prSet/>
      <dgm:spPr/>
      <dgm:t>
        <a:bodyPr/>
        <a:lstStyle/>
        <a:p>
          <a:endParaRPr lang="en-US"/>
        </a:p>
      </dgm:t>
    </dgm:pt>
    <dgm:pt modelId="{AADFBBFD-AE4C-4C7E-9E7B-C1A6B7F5F5D5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Scrutiny over DEI</a:t>
          </a:r>
        </a:p>
      </dgm:t>
    </dgm:pt>
    <dgm:pt modelId="{CC5C5DAC-D3B9-48B1-A622-327D56023A36}" type="parTrans" cxnId="{BDEB50F3-AC42-4F69-A838-F7A761C3D326}">
      <dgm:prSet/>
      <dgm:spPr/>
      <dgm:t>
        <a:bodyPr/>
        <a:lstStyle/>
        <a:p>
          <a:endParaRPr lang="en-US"/>
        </a:p>
      </dgm:t>
    </dgm:pt>
    <dgm:pt modelId="{BDB53300-7801-4927-AFF5-D48D5AF00F23}" type="sibTrans" cxnId="{BDEB50F3-AC42-4F69-A838-F7A761C3D326}">
      <dgm:prSet/>
      <dgm:spPr/>
      <dgm:t>
        <a:bodyPr/>
        <a:lstStyle/>
        <a:p>
          <a:endParaRPr lang="en-US"/>
        </a:p>
      </dgm:t>
    </dgm:pt>
    <dgm:pt modelId="{CD52B5A8-11AF-4FEA-8BDC-DD11E9B49489}" type="pres">
      <dgm:prSet presAssocID="{F20CD927-B1B4-4DF1-B4EA-D54675E2153D}" presName="root" presStyleCnt="0">
        <dgm:presLayoutVars>
          <dgm:dir/>
          <dgm:resizeHandles val="exact"/>
        </dgm:presLayoutVars>
      </dgm:prSet>
      <dgm:spPr/>
    </dgm:pt>
    <dgm:pt modelId="{D2CCBEEE-9A79-4AF6-BF3D-520D98B60EE6}" type="pres">
      <dgm:prSet presAssocID="{03463FBC-435D-4A25-AFB9-0415A2721FAD}" presName="compNode" presStyleCnt="0"/>
      <dgm:spPr/>
    </dgm:pt>
    <dgm:pt modelId="{3AE0E652-9F26-43AE-8D65-E5C916B3F320}" type="pres">
      <dgm:prSet presAssocID="{03463FBC-435D-4A25-AFB9-0415A2721FAD}" presName="iconBgRect" presStyleLbl="bgShp" presStyleIdx="0" presStyleCnt="3"/>
      <dgm:spPr/>
    </dgm:pt>
    <dgm:pt modelId="{DD62DAC6-9ED4-4951-BE10-6CF832AB93F5}" type="pres">
      <dgm:prSet presAssocID="{03463FBC-435D-4A25-AFB9-0415A2721FAD}" presName="iconRect" presStyleLbl="node1" presStyleIdx="0" presStyleCnt="3" custLinFactX="300000" custLinFactNeighborX="397641" custLinFactNeighborY="-187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FA94706D-FC6B-49FB-A6C2-0F4E00D823A7}" type="pres">
      <dgm:prSet presAssocID="{03463FBC-435D-4A25-AFB9-0415A2721FAD}" presName="spaceRect" presStyleCnt="0"/>
      <dgm:spPr/>
    </dgm:pt>
    <dgm:pt modelId="{A7439790-D811-4F87-86BD-ADD5CD202C71}" type="pres">
      <dgm:prSet presAssocID="{03463FBC-435D-4A25-AFB9-0415A2721FAD}" presName="textRect" presStyleLbl="revTx" presStyleIdx="0" presStyleCnt="3" custScaleX="118605">
        <dgm:presLayoutVars>
          <dgm:chMax val="1"/>
          <dgm:chPref val="1"/>
        </dgm:presLayoutVars>
      </dgm:prSet>
      <dgm:spPr/>
    </dgm:pt>
    <dgm:pt modelId="{D31FB6DB-5789-4A7B-BC5F-3B043169ACDE}" type="pres">
      <dgm:prSet presAssocID="{8F912DB9-69C9-46EA-B899-51885E48460B}" presName="sibTrans" presStyleCnt="0"/>
      <dgm:spPr/>
    </dgm:pt>
    <dgm:pt modelId="{BC0C6BDD-C55E-4ED8-A1F8-90F1C8FA80BF}" type="pres">
      <dgm:prSet presAssocID="{8388BED0-6A7D-43AB-B3D8-8842FCA537F5}" presName="compNode" presStyleCnt="0"/>
      <dgm:spPr/>
    </dgm:pt>
    <dgm:pt modelId="{C28A721F-3D3E-4CDB-8B1A-85BD93D9A2B1}" type="pres">
      <dgm:prSet presAssocID="{8388BED0-6A7D-43AB-B3D8-8842FCA537F5}" presName="iconBgRect" presStyleLbl="bgShp" presStyleIdx="1" presStyleCnt="3"/>
      <dgm:spPr/>
    </dgm:pt>
    <dgm:pt modelId="{4B7AF852-15C7-4BCA-B84D-EBD244651D32}" type="pres">
      <dgm:prSet presAssocID="{8388BED0-6A7D-43AB-B3D8-8842FCA537F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"/>
        </a:ext>
      </dgm:extLst>
    </dgm:pt>
    <dgm:pt modelId="{5F3EFC82-1580-4806-A9CA-AB2027506118}" type="pres">
      <dgm:prSet presAssocID="{8388BED0-6A7D-43AB-B3D8-8842FCA537F5}" presName="spaceRect" presStyleCnt="0"/>
      <dgm:spPr/>
    </dgm:pt>
    <dgm:pt modelId="{1A41D041-14FB-4D02-84C7-7D7B1B0C7125}" type="pres">
      <dgm:prSet presAssocID="{8388BED0-6A7D-43AB-B3D8-8842FCA537F5}" presName="textRect" presStyleLbl="revTx" presStyleIdx="1" presStyleCnt="3">
        <dgm:presLayoutVars>
          <dgm:chMax val="1"/>
          <dgm:chPref val="1"/>
        </dgm:presLayoutVars>
      </dgm:prSet>
      <dgm:spPr/>
    </dgm:pt>
    <dgm:pt modelId="{7B4ABBF9-A96F-4AFD-9080-C8F6A2F21CBE}" type="pres">
      <dgm:prSet presAssocID="{F6EE1291-5E35-42FC-B11E-648719E3CFA7}" presName="sibTrans" presStyleCnt="0"/>
      <dgm:spPr/>
    </dgm:pt>
    <dgm:pt modelId="{C4F19662-6C7C-482A-B066-2C494B83A5A5}" type="pres">
      <dgm:prSet presAssocID="{AADFBBFD-AE4C-4C7E-9E7B-C1A6B7F5F5D5}" presName="compNode" presStyleCnt="0"/>
      <dgm:spPr/>
    </dgm:pt>
    <dgm:pt modelId="{45D838F6-7546-4271-97F2-B726DBB2C985}" type="pres">
      <dgm:prSet presAssocID="{AADFBBFD-AE4C-4C7E-9E7B-C1A6B7F5F5D5}" presName="iconBgRect" presStyleLbl="bgShp" presStyleIdx="2" presStyleCnt="3"/>
      <dgm:spPr/>
    </dgm:pt>
    <dgm:pt modelId="{B79AD5DC-2746-4FB0-BCC7-D65ABAACAF90}" type="pres">
      <dgm:prSet presAssocID="{AADFBBFD-AE4C-4C7E-9E7B-C1A6B7F5F5D5}" presName="iconRect" presStyleLbl="node1" presStyleIdx="2" presStyleCnt="3" custLinFactX="-300000" custLinFactNeighborX="-397641" custLinFactNeighborY="-1870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</dgm:pt>
    <dgm:pt modelId="{DFD55BE4-A825-4960-ACDF-FFD04FBA7FAF}" type="pres">
      <dgm:prSet presAssocID="{AADFBBFD-AE4C-4C7E-9E7B-C1A6B7F5F5D5}" presName="spaceRect" presStyleCnt="0"/>
      <dgm:spPr/>
    </dgm:pt>
    <dgm:pt modelId="{5388979D-A66C-4271-841A-34559E44925A}" type="pres">
      <dgm:prSet presAssocID="{AADFBBFD-AE4C-4C7E-9E7B-C1A6B7F5F5D5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A1556F04-C479-44C5-9059-40EB0B550978}" srcId="{F20CD927-B1B4-4DF1-B4EA-D54675E2153D}" destId="{8388BED0-6A7D-43AB-B3D8-8842FCA537F5}" srcOrd="1" destOrd="0" parTransId="{4F805F91-173B-447F-916F-13A737AD67FE}" sibTransId="{F6EE1291-5E35-42FC-B11E-648719E3CFA7}"/>
    <dgm:cxn modelId="{2666B61E-2B06-45F2-A57D-E594302BB3B4}" type="presOf" srcId="{8388BED0-6A7D-43AB-B3D8-8842FCA537F5}" destId="{1A41D041-14FB-4D02-84C7-7D7B1B0C7125}" srcOrd="0" destOrd="0" presId="urn:microsoft.com/office/officeart/2018/5/layout/IconCircleLabelList"/>
    <dgm:cxn modelId="{D89C5B54-FC66-494D-B0C2-6CAFABEB1848}" srcId="{F20CD927-B1B4-4DF1-B4EA-D54675E2153D}" destId="{03463FBC-435D-4A25-AFB9-0415A2721FAD}" srcOrd="0" destOrd="0" parTransId="{2F4404A1-E98C-46E5-90C4-EA55C129C6FE}" sibTransId="{8F912DB9-69C9-46EA-B899-51885E48460B}"/>
    <dgm:cxn modelId="{C83BF69D-C9D0-41A8-A442-343DB36C54D1}" type="presOf" srcId="{03463FBC-435D-4A25-AFB9-0415A2721FAD}" destId="{A7439790-D811-4F87-86BD-ADD5CD202C71}" srcOrd="0" destOrd="0" presId="urn:microsoft.com/office/officeart/2018/5/layout/IconCircleLabelList"/>
    <dgm:cxn modelId="{D98C05B7-4D3B-469B-A6AD-A52E22D10639}" type="presOf" srcId="{AADFBBFD-AE4C-4C7E-9E7B-C1A6B7F5F5D5}" destId="{5388979D-A66C-4271-841A-34559E44925A}" srcOrd="0" destOrd="0" presId="urn:microsoft.com/office/officeart/2018/5/layout/IconCircleLabelList"/>
    <dgm:cxn modelId="{4DC68ACD-45B7-46E0-8111-76D9A9288A1F}" type="presOf" srcId="{F20CD927-B1B4-4DF1-B4EA-D54675E2153D}" destId="{CD52B5A8-11AF-4FEA-8BDC-DD11E9B49489}" srcOrd="0" destOrd="0" presId="urn:microsoft.com/office/officeart/2018/5/layout/IconCircleLabelList"/>
    <dgm:cxn modelId="{BDEB50F3-AC42-4F69-A838-F7A761C3D326}" srcId="{F20CD927-B1B4-4DF1-B4EA-D54675E2153D}" destId="{AADFBBFD-AE4C-4C7E-9E7B-C1A6B7F5F5D5}" srcOrd="2" destOrd="0" parTransId="{CC5C5DAC-D3B9-48B1-A622-327D56023A36}" sibTransId="{BDB53300-7801-4927-AFF5-D48D5AF00F23}"/>
    <dgm:cxn modelId="{24E2E5B0-6F40-4CD6-89B2-2122B37D38B4}" type="presParOf" srcId="{CD52B5A8-11AF-4FEA-8BDC-DD11E9B49489}" destId="{D2CCBEEE-9A79-4AF6-BF3D-520D98B60EE6}" srcOrd="0" destOrd="0" presId="urn:microsoft.com/office/officeart/2018/5/layout/IconCircleLabelList"/>
    <dgm:cxn modelId="{C57287EB-67A5-4963-8127-1D57F2496E0E}" type="presParOf" srcId="{D2CCBEEE-9A79-4AF6-BF3D-520D98B60EE6}" destId="{3AE0E652-9F26-43AE-8D65-E5C916B3F320}" srcOrd="0" destOrd="0" presId="urn:microsoft.com/office/officeart/2018/5/layout/IconCircleLabelList"/>
    <dgm:cxn modelId="{A70B55F0-C4DB-485B-A281-CEA39CBD45A9}" type="presParOf" srcId="{D2CCBEEE-9A79-4AF6-BF3D-520D98B60EE6}" destId="{DD62DAC6-9ED4-4951-BE10-6CF832AB93F5}" srcOrd="1" destOrd="0" presId="urn:microsoft.com/office/officeart/2018/5/layout/IconCircleLabelList"/>
    <dgm:cxn modelId="{E2E8F0D3-D519-44B2-AE45-764400EF0B25}" type="presParOf" srcId="{D2CCBEEE-9A79-4AF6-BF3D-520D98B60EE6}" destId="{FA94706D-FC6B-49FB-A6C2-0F4E00D823A7}" srcOrd="2" destOrd="0" presId="urn:microsoft.com/office/officeart/2018/5/layout/IconCircleLabelList"/>
    <dgm:cxn modelId="{254AF2A4-8D1B-4AB0-A60A-570F62392B03}" type="presParOf" srcId="{D2CCBEEE-9A79-4AF6-BF3D-520D98B60EE6}" destId="{A7439790-D811-4F87-86BD-ADD5CD202C71}" srcOrd="3" destOrd="0" presId="urn:microsoft.com/office/officeart/2018/5/layout/IconCircleLabelList"/>
    <dgm:cxn modelId="{57B5C5B0-6466-4F42-964D-EAABC8337606}" type="presParOf" srcId="{CD52B5A8-11AF-4FEA-8BDC-DD11E9B49489}" destId="{D31FB6DB-5789-4A7B-BC5F-3B043169ACDE}" srcOrd="1" destOrd="0" presId="urn:microsoft.com/office/officeart/2018/5/layout/IconCircleLabelList"/>
    <dgm:cxn modelId="{3ECCF79F-AAAB-41E0-96B1-6DC3585C7098}" type="presParOf" srcId="{CD52B5A8-11AF-4FEA-8BDC-DD11E9B49489}" destId="{BC0C6BDD-C55E-4ED8-A1F8-90F1C8FA80BF}" srcOrd="2" destOrd="0" presId="urn:microsoft.com/office/officeart/2018/5/layout/IconCircleLabelList"/>
    <dgm:cxn modelId="{C7EF8F10-BDFF-4BA8-B4EB-E595A9DA180C}" type="presParOf" srcId="{BC0C6BDD-C55E-4ED8-A1F8-90F1C8FA80BF}" destId="{C28A721F-3D3E-4CDB-8B1A-85BD93D9A2B1}" srcOrd="0" destOrd="0" presId="urn:microsoft.com/office/officeart/2018/5/layout/IconCircleLabelList"/>
    <dgm:cxn modelId="{6B8239CD-56E1-4746-9804-1F0D966E3F8F}" type="presParOf" srcId="{BC0C6BDD-C55E-4ED8-A1F8-90F1C8FA80BF}" destId="{4B7AF852-15C7-4BCA-B84D-EBD244651D32}" srcOrd="1" destOrd="0" presId="urn:microsoft.com/office/officeart/2018/5/layout/IconCircleLabelList"/>
    <dgm:cxn modelId="{725ED2B1-DC62-4AC0-9D72-9385D17E5592}" type="presParOf" srcId="{BC0C6BDD-C55E-4ED8-A1F8-90F1C8FA80BF}" destId="{5F3EFC82-1580-4806-A9CA-AB2027506118}" srcOrd="2" destOrd="0" presId="urn:microsoft.com/office/officeart/2018/5/layout/IconCircleLabelList"/>
    <dgm:cxn modelId="{CEF85B07-AF85-4958-AB1B-F83AD0AA7725}" type="presParOf" srcId="{BC0C6BDD-C55E-4ED8-A1F8-90F1C8FA80BF}" destId="{1A41D041-14FB-4D02-84C7-7D7B1B0C7125}" srcOrd="3" destOrd="0" presId="urn:microsoft.com/office/officeart/2018/5/layout/IconCircleLabelList"/>
    <dgm:cxn modelId="{55A4EF59-268B-4237-9C40-B890C815902C}" type="presParOf" srcId="{CD52B5A8-11AF-4FEA-8BDC-DD11E9B49489}" destId="{7B4ABBF9-A96F-4AFD-9080-C8F6A2F21CBE}" srcOrd="3" destOrd="0" presId="urn:microsoft.com/office/officeart/2018/5/layout/IconCircleLabelList"/>
    <dgm:cxn modelId="{1BE6323A-0F76-4D16-8872-66001EDCC471}" type="presParOf" srcId="{CD52B5A8-11AF-4FEA-8BDC-DD11E9B49489}" destId="{C4F19662-6C7C-482A-B066-2C494B83A5A5}" srcOrd="4" destOrd="0" presId="urn:microsoft.com/office/officeart/2018/5/layout/IconCircleLabelList"/>
    <dgm:cxn modelId="{062EC5F5-6481-4598-97C1-D50B57D59BB3}" type="presParOf" srcId="{C4F19662-6C7C-482A-B066-2C494B83A5A5}" destId="{45D838F6-7546-4271-97F2-B726DBB2C985}" srcOrd="0" destOrd="0" presId="urn:microsoft.com/office/officeart/2018/5/layout/IconCircleLabelList"/>
    <dgm:cxn modelId="{C02338AA-29E1-48DB-BA14-0B7AC9122C4C}" type="presParOf" srcId="{C4F19662-6C7C-482A-B066-2C494B83A5A5}" destId="{B79AD5DC-2746-4FB0-BCC7-D65ABAACAF90}" srcOrd="1" destOrd="0" presId="urn:microsoft.com/office/officeart/2018/5/layout/IconCircleLabelList"/>
    <dgm:cxn modelId="{7B3E5FBF-3BAB-4DDF-8A38-CF20D550A138}" type="presParOf" srcId="{C4F19662-6C7C-482A-B066-2C494B83A5A5}" destId="{DFD55BE4-A825-4960-ACDF-FFD04FBA7FAF}" srcOrd="2" destOrd="0" presId="urn:microsoft.com/office/officeart/2018/5/layout/IconCircleLabelList"/>
    <dgm:cxn modelId="{48234981-424F-4AD3-8489-99B741B4B7E4}" type="presParOf" srcId="{C4F19662-6C7C-482A-B066-2C494B83A5A5}" destId="{5388979D-A66C-4271-841A-34559E44925A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FF06185-36E5-4282-84A4-4670BA63B58B}" type="doc">
      <dgm:prSet loTypeId="urn:microsoft.com/office/officeart/2005/8/layout/hProcess11" loCatId="process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F827F149-67B5-4C14-98A2-E5DEBBEF9936}">
      <dgm:prSet phldrT="[Text]" custT="1"/>
      <dgm:spPr>
        <a:xfrm>
          <a:off x="5121799" y="0"/>
          <a:ext cx="2437193" cy="126166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endParaRPr lang="en-US" sz="2000" b="1">
            <a:solidFill>
              <a:srgbClr val="00B050"/>
            </a:solidFill>
            <a:latin typeface="Calibri" panose="020F0502020204030204"/>
            <a:ea typeface="+mn-ea"/>
            <a:cs typeface="+mn-cs"/>
          </a:endParaRPr>
        </a:p>
      </dgm:t>
    </dgm:pt>
    <dgm:pt modelId="{30319369-7683-4A91-B720-E2D9C9927D2E}" type="sibTrans" cxnId="{1C142DDB-797E-45D2-B793-3E0F5E8DF8AF}">
      <dgm:prSet/>
      <dgm:spPr/>
      <dgm:t>
        <a:bodyPr/>
        <a:lstStyle/>
        <a:p>
          <a:endParaRPr lang="en-US"/>
        </a:p>
      </dgm:t>
    </dgm:pt>
    <dgm:pt modelId="{6BDCC363-9DDA-423B-AA81-748CFD5301B9}" type="parTrans" cxnId="{1C142DDB-797E-45D2-B793-3E0F5E8DF8AF}">
      <dgm:prSet/>
      <dgm:spPr/>
      <dgm:t>
        <a:bodyPr/>
        <a:lstStyle/>
        <a:p>
          <a:endParaRPr lang="en-US"/>
        </a:p>
      </dgm:t>
    </dgm:pt>
    <dgm:pt modelId="{C39BB9FC-8814-4F9D-906D-CBCB77170FCD}">
      <dgm:prSet phldrT="[Text]" custT="1"/>
      <dgm:spPr>
        <a:xfrm>
          <a:off x="3692" y="0"/>
          <a:ext cx="2437193" cy="126166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endParaRPr lang="en-US" sz="2000" b="1">
            <a:solidFill>
              <a:srgbClr val="ED7D31"/>
            </a:solidFill>
            <a:latin typeface="Calibri" panose="020F0502020204030204"/>
            <a:ea typeface="+mn-ea"/>
            <a:cs typeface="+mn-cs"/>
          </a:endParaRPr>
        </a:p>
      </dgm:t>
    </dgm:pt>
    <dgm:pt modelId="{5281FF34-EF7E-4348-9A0E-D021B90BC444}" type="parTrans" cxnId="{D636075E-3FCF-4E13-B284-E82AFC69B268}">
      <dgm:prSet/>
      <dgm:spPr/>
      <dgm:t>
        <a:bodyPr/>
        <a:lstStyle/>
        <a:p>
          <a:endParaRPr lang="en-US"/>
        </a:p>
      </dgm:t>
    </dgm:pt>
    <dgm:pt modelId="{DE740AC5-260D-4B12-B441-C262B9E5202C}" type="sibTrans" cxnId="{D636075E-3FCF-4E13-B284-E82AFC69B268}">
      <dgm:prSet/>
      <dgm:spPr/>
      <dgm:t>
        <a:bodyPr/>
        <a:lstStyle/>
        <a:p>
          <a:endParaRPr lang="en-US"/>
        </a:p>
      </dgm:t>
    </dgm:pt>
    <dgm:pt modelId="{DBB14FA5-3F6D-4BDB-8220-B424F7F56EB9}">
      <dgm:prSet phldrT="[Text]" custT="1"/>
      <dgm:spPr>
        <a:xfrm>
          <a:off x="2562745" y="1892501"/>
          <a:ext cx="2437193" cy="126166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endParaRPr lang="en-US" sz="2000" b="1">
            <a:solidFill>
              <a:srgbClr val="FF0000"/>
            </a:solidFill>
            <a:latin typeface="Calibri" panose="020F0502020204030204"/>
            <a:ea typeface="+mn-ea"/>
            <a:cs typeface="+mn-cs"/>
          </a:endParaRPr>
        </a:p>
      </dgm:t>
    </dgm:pt>
    <dgm:pt modelId="{14A775FB-30E0-4757-95D6-CD6987F23B30}" type="parTrans" cxnId="{EA1B274F-E7DF-45DE-A986-484F1CB7891E}">
      <dgm:prSet/>
      <dgm:spPr/>
      <dgm:t>
        <a:bodyPr/>
        <a:lstStyle/>
        <a:p>
          <a:endParaRPr lang="en-US"/>
        </a:p>
      </dgm:t>
    </dgm:pt>
    <dgm:pt modelId="{52626B8A-E831-4556-8593-C025B138C668}" type="sibTrans" cxnId="{EA1B274F-E7DF-45DE-A986-484F1CB7891E}">
      <dgm:prSet/>
      <dgm:spPr/>
      <dgm:t>
        <a:bodyPr/>
        <a:lstStyle/>
        <a:p>
          <a:endParaRPr lang="en-US"/>
        </a:p>
      </dgm:t>
    </dgm:pt>
    <dgm:pt modelId="{B6DB0CB0-C4EF-4F73-8CA4-59905533C14D}" type="pres">
      <dgm:prSet presAssocID="{0FF06185-36E5-4282-84A4-4670BA63B58B}" presName="Name0" presStyleCnt="0">
        <dgm:presLayoutVars>
          <dgm:dir/>
          <dgm:resizeHandles val="exact"/>
        </dgm:presLayoutVars>
      </dgm:prSet>
      <dgm:spPr/>
    </dgm:pt>
    <dgm:pt modelId="{83F865F5-3090-4070-B54F-9647F9CF4328}" type="pres">
      <dgm:prSet presAssocID="{0FF06185-36E5-4282-84A4-4670BA63B58B}" presName="arrow" presStyleLbl="bgShp" presStyleIdx="0" presStyleCnt="1"/>
      <dgm:spPr>
        <a:xfrm>
          <a:off x="0" y="946250"/>
          <a:ext cx="8402984" cy="1261667"/>
        </a:xfrm>
        <a:prstGeom prst="notchedRightArrow">
          <a:avLst/>
        </a:prstGeom>
        <a:solidFill>
          <a:srgbClr val="002060"/>
        </a:solidFill>
        <a:ln>
          <a:solidFill>
            <a:srgbClr val="2893E6"/>
          </a:solidFill>
        </a:ln>
        <a:effectLst/>
      </dgm:spPr>
    </dgm:pt>
    <dgm:pt modelId="{C5FBDD26-2F28-43F0-B91C-937B0F18B077}" type="pres">
      <dgm:prSet presAssocID="{0FF06185-36E5-4282-84A4-4670BA63B58B}" presName="points" presStyleCnt="0"/>
      <dgm:spPr/>
    </dgm:pt>
    <dgm:pt modelId="{5FF2E142-A30D-4AB4-9A09-DC048AD79D3A}" type="pres">
      <dgm:prSet presAssocID="{C39BB9FC-8814-4F9D-906D-CBCB77170FCD}" presName="compositeA" presStyleCnt="0"/>
      <dgm:spPr/>
    </dgm:pt>
    <dgm:pt modelId="{10A3FB0A-7875-4A16-83E9-B1DA25E9F7B5}" type="pres">
      <dgm:prSet presAssocID="{C39BB9FC-8814-4F9D-906D-CBCB77170FCD}" presName="textA" presStyleLbl="revTx" presStyleIdx="0" presStyleCnt="3">
        <dgm:presLayoutVars>
          <dgm:bulletEnabled val="1"/>
        </dgm:presLayoutVars>
      </dgm:prSet>
      <dgm:spPr>
        <a:prstGeom prst="rect">
          <a:avLst/>
        </a:prstGeom>
      </dgm:spPr>
    </dgm:pt>
    <dgm:pt modelId="{98F972DB-5119-4281-B0E2-BD02F310CF27}" type="pres">
      <dgm:prSet presAssocID="{C39BB9FC-8814-4F9D-906D-CBCB77170FCD}" presName="circleA" presStyleLbl="node1" presStyleIdx="0" presStyleCnt="3"/>
      <dgm:spPr>
        <a:xfrm>
          <a:off x="1064581" y="1419376"/>
          <a:ext cx="315416" cy="315416"/>
        </a:xfrm>
        <a:prstGeom prst="ellipse">
          <a:avLst/>
        </a:prstGeom>
        <a:solidFill>
          <a:srgbClr val="9ED6EF">
            <a:shade val="5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308ABAE7-3508-433E-A16A-917B0E431A8F}" type="pres">
      <dgm:prSet presAssocID="{C39BB9FC-8814-4F9D-906D-CBCB77170FCD}" presName="spaceA" presStyleCnt="0"/>
      <dgm:spPr/>
    </dgm:pt>
    <dgm:pt modelId="{5B74A8C3-F0BD-41EF-A30A-64B6FB7830F2}" type="pres">
      <dgm:prSet presAssocID="{DE740AC5-260D-4B12-B441-C262B9E5202C}" presName="space" presStyleCnt="0"/>
      <dgm:spPr/>
    </dgm:pt>
    <dgm:pt modelId="{260D8EF2-E8CE-4FED-9E42-2F2D5E3CCF7A}" type="pres">
      <dgm:prSet presAssocID="{DBB14FA5-3F6D-4BDB-8220-B424F7F56EB9}" presName="compositeB" presStyleCnt="0"/>
      <dgm:spPr/>
    </dgm:pt>
    <dgm:pt modelId="{CB2349A1-DDF1-49B4-9BA6-489D14ED76F0}" type="pres">
      <dgm:prSet presAssocID="{DBB14FA5-3F6D-4BDB-8220-B424F7F56EB9}" presName="textB" presStyleLbl="revTx" presStyleIdx="1" presStyleCnt="3">
        <dgm:presLayoutVars>
          <dgm:bulletEnabled val="1"/>
        </dgm:presLayoutVars>
      </dgm:prSet>
      <dgm:spPr>
        <a:prstGeom prst="rect">
          <a:avLst/>
        </a:prstGeom>
      </dgm:spPr>
    </dgm:pt>
    <dgm:pt modelId="{41BFE739-186B-4A12-920B-B79D8A824269}" type="pres">
      <dgm:prSet presAssocID="{DBB14FA5-3F6D-4BDB-8220-B424F7F56EB9}" presName="circleB" presStyleLbl="node1" presStyleIdx="1" presStyleCnt="3"/>
      <dgm:spPr>
        <a:xfrm>
          <a:off x="3623634" y="1419376"/>
          <a:ext cx="315416" cy="315416"/>
        </a:xfrm>
        <a:prstGeom prst="ellipse">
          <a:avLst/>
        </a:prstGeom>
        <a:solidFill>
          <a:srgbClr val="9ED6EF">
            <a:shade val="50000"/>
            <a:hueOff val="91684"/>
            <a:satOff val="26771"/>
            <a:lumOff val="23003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51C654A3-DAAD-47C7-8D19-D07F1673D062}" type="pres">
      <dgm:prSet presAssocID="{DBB14FA5-3F6D-4BDB-8220-B424F7F56EB9}" presName="spaceB" presStyleCnt="0"/>
      <dgm:spPr/>
    </dgm:pt>
    <dgm:pt modelId="{84F5924B-E3C9-4202-BBD5-C1A14D3DA509}" type="pres">
      <dgm:prSet presAssocID="{52626B8A-E831-4556-8593-C025B138C668}" presName="space" presStyleCnt="0"/>
      <dgm:spPr/>
    </dgm:pt>
    <dgm:pt modelId="{59D7358F-0EC9-4301-A4A7-7D90267FC5F6}" type="pres">
      <dgm:prSet presAssocID="{F827F149-67B5-4C14-98A2-E5DEBBEF9936}" presName="compositeA" presStyleCnt="0"/>
      <dgm:spPr/>
    </dgm:pt>
    <dgm:pt modelId="{B4B57258-B663-4A4C-8F64-7CD644361F59}" type="pres">
      <dgm:prSet presAssocID="{F827F149-67B5-4C14-98A2-E5DEBBEF9936}" presName="textA" presStyleLbl="revTx" presStyleIdx="2" presStyleCnt="3">
        <dgm:presLayoutVars>
          <dgm:bulletEnabled val="1"/>
        </dgm:presLayoutVars>
      </dgm:prSet>
      <dgm:spPr>
        <a:prstGeom prst="rect">
          <a:avLst/>
        </a:prstGeom>
      </dgm:spPr>
    </dgm:pt>
    <dgm:pt modelId="{9D309191-3CF5-4105-974E-80738C02B61A}" type="pres">
      <dgm:prSet presAssocID="{F827F149-67B5-4C14-98A2-E5DEBBEF9936}" presName="circleA" presStyleLbl="node1" presStyleIdx="2" presStyleCnt="3"/>
      <dgm:spPr>
        <a:xfrm>
          <a:off x="6182687" y="1419376"/>
          <a:ext cx="315416" cy="315416"/>
        </a:xfrm>
        <a:prstGeom prst="ellipse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FC28B33C-2D0F-45FE-8A4A-3418ED65FCDC}" type="pres">
      <dgm:prSet presAssocID="{F827F149-67B5-4C14-98A2-E5DEBBEF9936}" presName="spaceA" presStyleCnt="0"/>
      <dgm:spPr/>
    </dgm:pt>
  </dgm:ptLst>
  <dgm:cxnLst>
    <dgm:cxn modelId="{3F415F16-F79B-41AC-BED8-F6537325DAFF}" type="presOf" srcId="{C39BB9FC-8814-4F9D-906D-CBCB77170FCD}" destId="{10A3FB0A-7875-4A16-83E9-B1DA25E9F7B5}" srcOrd="0" destOrd="0" presId="urn:microsoft.com/office/officeart/2005/8/layout/hProcess11"/>
    <dgm:cxn modelId="{0D250B18-CC74-4717-BEFA-34D856CFA8DF}" type="presOf" srcId="{DBB14FA5-3F6D-4BDB-8220-B424F7F56EB9}" destId="{CB2349A1-DDF1-49B4-9BA6-489D14ED76F0}" srcOrd="0" destOrd="0" presId="urn:microsoft.com/office/officeart/2005/8/layout/hProcess11"/>
    <dgm:cxn modelId="{0E6ABD3F-D064-427A-A158-CCBDFEC7D96E}" type="presOf" srcId="{F827F149-67B5-4C14-98A2-E5DEBBEF9936}" destId="{B4B57258-B663-4A4C-8F64-7CD644361F59}" srcOrd="0" destOrd="0" presId="urn:microsoft.com/office/officeart/2005/8/layout/hProcess11"/>
    <dgm:cxn modelId="{D636075E-3FCF-4E13-B284-E82AFC69B268}" srcId="{0FF06185-36E5-4282-84A4-4670BA63B58B}" destId="{C39BB9FC-8814-4F9D-906D-CBCB77170FCD}" srcOrd="0" destOrd="0" parTransId="{5281FF34-EF7E-4348-9A0E-D021B90BC444}" sibTransId="{DE740AC5-260D-4B12-B441-C262B9E5202C}"/>
    <dgm:cxn modelId="{EA1B274F-E7DF-45DE-A986-484F1CB7891E}" srcId="{0FF06185-36E5-4282-84A4-4670BA63B58B}" destId="{DBB14FA5-3F6D-4BDB-8220-B424F7F56EB9}" srcOrd="1" destOrd="0" parTransId="{14A775FB-30E0-4757-95D6-CD6987F23B30}" sibTransId="{52626B8A-E831-4556-8593-C025B138C668}"/>
    <dgm:cxn modelId="{9A534CD1-62C1-40FD-8153-8C8D1CAC2E02}" type="presOf" srcId="{0FF06185-36E5-4282-84A4-4670BA63B58B}" destId="{B6DB0CB0-C4EF-4F73-8CA4-59905533C14D}" srcOrd="0" destOrd="0" presId="urn:microsoft.com/office/officeart/2005/8/layout/hProcess11"/>
    <dgm:cxn modelId="{1C142DDB-797E-45D2-B793-3E0F5E8DF8AF}" srcId="{0FF06185-36E5-4282-84A4-4670BA63B58B}" destId="{F827F149-67B5-4C14-98A2-E5DEBBEF9936}" srcOrd="2" destOrd="0" parTransId="{6BDCC363-9DDA-423B-AA81-748CFD5301B9}" sibTransId="{30319369-7683-4A91-B720-E2D9C9927D2E}"/>
    <dgm:cxn modelId="{FD42D105-8CA4-4091-AC12-38C06468F6E4}" type="presParOf" srcId="{B6DB0CB0-C4EF-4F73-8CA4-59905533C14D}" destId="{83F865F5-3090-4070-B54F-9647F9CF4328}" srcOrd="0" destOrd="0" presId="urn:microsoft.com/office/officeart/2005/8/layout/hProcess11"/>
    <dgm:cxn modelId="{081A7800-79D7-45BE-9DCD-5DAE5F7816A0}" type="presParOf" srcId="{B6DB0CB0-C4EF-4F73-8CA4-59905533C14D}" destId="{C5FBDD26-2F28-43F0-B91C-937B0F18B077}" srcOrd="1" destOrd="0" presId="urn:microsoft.com/office/officeart/2005/8/layout/hProcess11"/>
    <dgm:cxn modelId="{05712FE5-B532-4FE5-BAAD-DFCECC24063A}" type="presParOf" srcId="{C5FBDD26-2F28-43F0-B91C-937B0F18B077}" destId="{5FF2E142-A30D-4AB4-9A09-DC048AD79D3A}" srcOrd="0" destOrd="0" presId="urn:microsoft.com/office/officeart/2005/8/layout/hProcess11"/>
    <dgm:cxn modelId="{96CFE98D-038C-4E46-89F1-85F204731E6F}" type="presParOf" srcId="{5FF2E142-A30D-4AB4-9A09-DC048AD79D3A}" destId="{10A3FB0A-7875-4A16-83E9-B1DA25E9F7B5}" srcOrd="0" destOrd="0" presId="urn:microsoft.com/office/officeart/2005/8/layout/hProcess11"/>
    <dgm:cxn modelId="{0752BF80-7957-47F1-95DC-DC31C00CB405}" type="presParOf" srcId="{5FF2E142-A30D-4AB4-9A09-DC048AD79D3A}" destId="{98F972DB-5119-4281-B0E2-BD02F310CF27}" srcOrd="1" destOrd="0" presId="urn:microsoft.com/office/officeart/2005/8/layout/hProcess11"/>
    <dgm:cxn modelId="{5044A87D-EF66-459E-B7A1-CA639E330FBF}" type="presParOf" srcId="{5FF2E142-A30D-4AB4-9A09-DC048AD79D3A}" destId="{308ABAE7-3508-433E-A16A-917B0E431A8F}" srcOrd="2" destOrd="0" presId="urn:microsoft.com/office/officeart/2005/8/layout/hProcess11"/>
    <dgm:cxn modelId="{435679AD-71BC-4421-A712-899C33CA187E}" type="presParOf" srcId="{C5FBDD26-2F28-43F0-B91C-937B0F18B077}" destId="{5B74A8C3-F0BD-41EF-A30A-64B6FB7830F2}" srcOrd="1" destOrd="0" presId="urn:microsoft.com/office/officeart/2005/8/layout/hProcess11"/>
    <dgm:cxn modelId="{3998A58B-B141-4FCC-A9BF-21F7D2ACAC34}" type="presParOf" srcId="{C5FBDD26-2F28-43F0-B91C-937B0F18B077}" destId="{260D8EF2-E8CE-4FED-9E42-2F2D5E3CCF7A}" srcOrd="2" destOrd="0" presId="urn:microsoft.com/office/officeart/2005/8/layout/hProcess11"/>
    <dgm:cxn modelId="{25ED64CD-535B-4169-B949-84210A7D63C7}" type="presParOf" srcId="{260D8EF2-E8CE-4FED-9E42-2F2D5E3CCF7A}" destId="{CB2349A1-DDF1-49B4-9BA6-489D14ED76F0}" srcOrd="0" destOrd="0" presId="urn:microsoft.com/office/officeart/2005/8/layout/hProcess11"/>
    <dgm:cxn modelId="{42A66FF0-0E3D-40C3-90C4-C02CB9C871D9}" type="presParOf" srcId="{260D8EF2-E8CE-4FED-9E42-2F2D5E3CCF7A}" destId="{41BFE739-186B-4A12-920B-B79D8A824269}" srcOrd="1" destOrd="0" presId="urn:microsoft.com/office/officeart/2005/8/layout/hProcess11"/>
    <dgm:cxn modelId="{953FBC72-69D2-4407-B54C-48947B09ADAF}" type="presParOf" srcId="{260D8EF2-E8CE-4FED-9E42-2F2D5E3CCF7A}" destId="{51C654A3-DAAD-47C7-8D19-D07F1673D062}" srcOrd="2" destOrd="0" presId="urn:microsoft.com/office/officeart/2005/8/layout/hProcess11"/>
    <dgm:cxn modelId="{7A23B162-C264-4CBD-9B48-8F500C9D1950}" type="presParOf" srcId="{C5FBDD26-2F28-43F0-B91C-937B0F18B077}" destId="{84F5924B-E3C9-4202-BBD5-C1A14D3DA509}" srcOrd="3" destOrd="0" presId="urn:microsoft.com/office/officeart/2005/8/layout/hProcess11"/>
    <dgm:cxn modelId="{95979304-5898-47CB-96DB-337FD896671D}" type="presParOf" srcId="{C5FBDD26-2F28-43F0-B91C-937B0F18B077}" destId="{59D7358F-0EC9-4301-A4A7-7D90267FC5F6}" srcOrd="4" destOrd="0" presId="urn:microsoft.com/office/officeart/2005/8/layout/hProcess11"/>
    <dgm:cxn modelId="{A3B19A73-DFAE-4E00-B786-BEBCD396EF92}" type="presParOf" srcId="{59D7358F-0EC9-4301-A4A7-7D90267FC5F6}" destId="{B4B57258-B663-4A4C-8F64-7CD644361F59}" srcOrd="0" destOrd="0" presId="urn:microsoft.com/office/officeart/2005/8/layout/hProcess11"/>
    <dgm:cxn modelId="{7FD20CE4-CE3C-4D7E-979D-4B53BCCEF6B3}" type="presParOf" srcId="{59D7358F-0EC9-4301-A4A7-7D90267FC5F6}" destId="{9D309191-3CF5-4105-974E-80738C02B61A}" srcOrd="1" destOrd="0" presId="urn:microsoft.com/office/officeart/2005/8/layout/hProcess11"/>
    <dgm:cxn modelId="{AF9B491B-4BB0-4D03-AA39-6040D331DFC5}" type="presParOf" srcId="{59D7358F-0EC9-4301-A4A7-7D90267FC5F6}" destId="{FC28B33C-2D0F-45FE-8A4A-3418ED65FCDC}" srcOrd="2" destOrd="0" presId="urn:microsoft.com/office/officeart/2005/8/layout/hProcess1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AA9E05-0EF4-431D-8343-38415D96555D}">
      <dsp:nvSpPr>
        <dsp:cNvPr id="0" name=""/>
        <dsp:cNvSpPr/>
      </dsp:nvSpPr>
      <dsp:spPr>
        <a:xfrm>
          <a:off x="456" y="680234"/>
          <a:ext cx="4661051" cy="3906260"/>
        </a:xfrm>
        <a:prstGeom prst="roundRect">
          <a:avLst>
            <a:gd name="adj" fmla="val 10000"/>
          </a:avLst>
        </a:prstGeom>
        <a:solidFill>
          <a:srgbClr val="00206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 </a:t>
          </a:r>
        </a:p>
      </dsp:txBody>
      <dsp:txXfrm>
        <a:off x="114866" y="794644"/>
        <a:ext cx="4432231" cy="3677440"/>
      </dsp:txXfrm>
    </dsp:sp>
    <dsp:sp modelId="{04C7EC9B-F2BB-46B8-956B-9F6F78FCA635}">
      <dsp:nvSpPr>
        <dsp:cNvPr id="0" name=""/>
        <dsp:cNvSpPr/>
      </dsp:nvSpPr>
      <dsp:spPr>
        <a:xfrm>
          <a:off x="4976248" y="2243086"/>
          <a:ext cx="667249" cy="7805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4976248" y="2399197"/>
        <a:ext cx="467074" cy="468333"/>
      </dsp:txXfrm>
    </dsp:sp>
    <dsp:sp modelId="{2EBC0FB3-FCC8-4013-9682-36E694446CD1}">
      <dsp:nvSpPr>
        <dsp:cNvPr id="0" name=""/>
        <dsp:cNvSpPr/>
      </dsp:nvSpPr>
      <dsp:spPr>
        <a:xfrm>
          <a:off x="5920469" y="680234"/>
          <a:ext cx="4663443" cy="3906260"/>
        </a:xfrm>
        <a:prstGeom prst="roundRect">
          <a:avLst>
            <a:gd name="adj" fmla="val 10000"/>
          </a:avLst>
        </a:prstGeom>
        <a:solidFill>
          <a:srgbClr val="00206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 </a:t>
          </a:r>
        </a:p>
      </dsp:txBody>
      <dsp:txXfrm>
        <a:off x="6034879" y="794644"/>
        <a:ext cx="4434623" cy="36774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E0E652-9F26-43AE-8D65-E5C916B3F320}">
      <dsp:nvSpPr>
        <dsp:cNvPr id="0" name=""/>
        <dsp:cNvSpPr/>
      </dsp:nvSpPr>
      <dsp:spPr>
        <a:xfrm>
          <a:off x="927981" y="339110"/>
          <a:ext cx="1852875" cy="185287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62DAC6-9ED4-4951-BE10-6CF832AB93F5}">
      <dsp:nvSpPr>
        <dsp:cNvPr id="0" name=""/>
        <dsp:cNvSpPr/>
      </dsp:nvSpPr>
      <dsp:spPr>
        <a:xfrm>
          <a:off x="8739651" y="714105"/>
          <a:ext cx="1063125" cy="10631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439790-D811-4F87-86BD-ADD5CD202C71}">
      <dsp:nvSpPr>
        <dsp:cNvPr id="0" name=""/>
        <dsp:cNvSpPr/>
      </dsp:nvSpPr>
      <dsp:spPr>
        <a:xfrm>
          <a:off x="53105" y="2769110"/>
          <a:ext cx="3602626" cy="76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b="1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International Students and DACA</a:t>
          </a:r>
        </a:p>
      </dsp:txBody>
      <dsp:txXfrm>
        <a:off x="53105" y="2769110"/>
        <a:ext cx="3602626" cy="765000"/>
      </dsp:txXfrm>
    </dsp:sp>
    <dsp:sp modelId="{C28A721F-3D3E-4CDB-8B1A-85BD93D9A2B1}">
      <dsp:nvSpPr>
        <dsp:cNvPr id="0" name=""/>
        <dsp:cNvSpPr/>
      </dsp:nvSpPr>
      <dsp:spPr>
        <a:xfrm>
          <a:off x="4779606" y="339110"/>
          <a:ext cx="1852875" cy="185287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7AF852-15C7-4BCA-B84D-EBD244651D32}">
      <dsp:nvSpPr>
        <dsp:cNvPr id="0" name=""/>
        <dsp:cNvSpPr/>
      </dsp:nvSpPr>
      <dsp:spPr>
        <a:xfrm>
          <a:off x="5174481" y="733985"/>
          <a:ext cx="1063125" cy="106312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41D041-14FB-4D02-84C7-7D7B1B0C7125}">
      <dsp:nvSpPr>
        <dsp:cNvPr id="0" name=""/>
        <dsp:cNvSpPr/>
      </dsp:nvSpPr>
      <dsp:spPr>
        <a:xfrm>
          <a:off x="4187294" y="2769110"/>
          <a:ext cx="3037500" cy="76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800" b="1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Accreditation</a:t>
          </a:r>
        </a:p>
      </dsp:txBody>
      <dsp:txXfrm>
        <a:off x="4187294" y="2769110"/>
        <a:ext cx="3037500" cy="765000"/>
      </dsp:txXfrm>
    </dsp:sp>
    <dsp:sp modelId="{45D838F6-7546-4271-97F2-B726DBB2C985}">
      <dsp:nvSpPr>
        <dsp:cNvPr id="0" name=""/>
        <dsp:cNvSpPr/>
      </dsp:nvSpPr>
      <dsp:spPr>
        <a:xfrm>
          <a:off x="8348669" y="339110"/>
          <a:ext cx="1852875" cy="185287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9AD5DC-2746-4FB0-BCC7-D65ABAACAF90}">
      <dsp:nvSpPr>
        <dsp:cNvPr id="0" name=""/>
        <dsp:cNvSpPr/>
      </dsp:nvSpPr>
      <dsp:spPr>
        <a:xfrm>
          <a:off x="1326748" y="714105"/>
          <a:ext cx="1063125" cy="106312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88979D-A66C-4271-841A-34559E44925A}">
      <dsp:nvSpPr>
        <dsp:cNvPr id="0" name=""/>
        <dsp:cNvSpPr/>
      </dsp:nvSpPr>
      <dsp:spPr>
        <a:xfrm>
          <a:off x="7756356" y="2769110"/>
          <a:ext cx="3037500" cy="76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800" b="1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Scrutiny over DEI</a:t>
          </a:r>
        </a:p>
      </dsp:txBody>
      <dsp:txXfrm>
        <a:off x="7756356" y="2769110"/>
        <a:ext cx="3037500" cy="765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F865F5-3090-4070-B54F-9647F9CF4328}">
      <dsp:nvSpPr>
        <dsp:cNvPr id="0" name=""/>
        <dsp:cNvSpPr/>
      </dsp:nvSpPr>
      <dsp:spPr>
        <a:xfrm>
          <a:off x="0" y="1068184"/>
          <a:ext cx="9604763" cy="1424246"/>
        </a:xfrm>
        <a:prstGeom prst="notchedRightArrow">
          <a:avLst/>
        </a:prstGeom>
        <a:solidFill>
          <a:srgbClr val="002060"/>
        </a:solidFill>
        <a:ln>
          <a:solidFill>
            <a:srgbClr val="2893E6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A3FB0A-7875-4A16-83E9-B1DA25E9F7B5}">
      <dsp:nvSpPr>
        <dsp:cNvPr id="0" name=""/>
        <dsp:cNvSpPr/>
      </dsp:nvSpPr>
      <dsp:spPr>
        <a:xfrm>
          <a:off x="4220" y="0"/>
          <a:ext cx="2785756" cy="1424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b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>
            <a:solidFill>
              <a:srgbClr val="ED7D31"/>
            </a:solidFill>
            <a:latin typeface="Calibri" panose="020F0502020204030204"/>
            <a:ea typeface="+mn-ea"/>
            <a:cs typeface="+mn-cs"/>
          </a:endParaRPr>
        </a:p>
      </dsp:txBody>
      <dsp:txXfrm>
        <a:off x="4220" y="0"/>
        <a:ext cx="2785756" cy="1424246"/>
      </dsp:txXfrm>
    </dsp:sp>
    <dsp:sp modelId="{98F972DB-5119-4281-B0E2-BD02F310CF27}">
      <dsp:nvSpPr>
        <dsp:cNvPr id="0" name=""/>
        <dsp:cNvSpPr/>
      </dsp:nvSpPr>
      <dsp:spPr>
        <a:xfrm>
          <a:off x="1219068" y="1602277"/>
          <a:ext cx="356061" cy="356061"/>
        </a:xfrm>
        <a:prstGeom prst="ellipse">
          <a:avLst/>
        </a:prstGeom>
        <a:solidFill>
          <a:srgbClr val="9ED6EF">
            <a:shade val="5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2349A1-DDF1-49B4-9BA6-489D14ED76F0}">
      <dsp:nvSpPr>
        <dsp:cNvPr id="0" name=""/>
        <dsp:cNvSpPr/>
      </dsp:nvSpPr>
      <dsp:spPr>
        <a:xfrm>
          <a:off x="2929265" y="2136369"/>
          <a:ext cx="2785756" cy="1424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>
            <a:solidFill>
              <a:srgbClr val="FF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2929265" y="2136369"/>
        <a:ext cx="2785756" cy="1424246"/>
      </dsp:txXfrm>
    </dsp:sp>
    <dsp:sp modelId="{41BFE739-186B-4A12-920B-B79D8A824269}">
      <dsp:nvSpPr>
        <dsp:cNvPr id="0" name=""/>
        <dsp:cNvSpPr/>
      </dsp:nvSpPr>
      <dsp:spPr>
        <a:xfrm>
          <a:off x="4144113" y="1602277"/>
          <a:ext cx="356061" cy="356061"/>
        </a:xfrm>
        <a:prstGeom prst="ellipse">
          <a:avLst/>
        </a:prstGeom>
        <a:solidFill>
          <a:srgbClr val="9ED6EF">
            <a:shade val="50000"/>
            <a:hueOff val="91684"/>
            <a:satOff val="26771"/>
            <a:lumOff val="23003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B57258-B663-4A4C-8F64-7CD644361F59}">
      <dsp:nvSpPr>
        <dsp:cNvPr id="0" name=""/>
        <dsp:cNvSpPr/>
      </dsp:nvSpPr>
      <dsp:spPr>
        <a:xfrm>
          <a:off x="5854310" y="0"/>
          <a:ext cx="2785756" cy="1424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b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>
            <a:solidFill>
              <a:srgbClr val="00B050"/>
            </a:solidFill>
            <a:latin typeface="Calibri" panose="020F0502020204030204"/>
            <a:ea typeface="+mn-ea"/>
            <a:cs typeface="+mn-cs"/>
          </a:endParaRPr>
        </a:p>
      </dsp:txBody>
      <dsp:txXfrm>
        <a:off x="5854310" y="0"/>
        <a:ext cx="2785756" cy="1424246"/>
      </dsp:txXfrm>
    </dsp:sp>
    <dsp:sp modelId="{9D309191-3CF5-4105-974E-80738C02B61A}">
      <dsp:nvSpPr>
        <dsp:cNvPr id="0" name=""/>
        <dsp:cNvSpPr/>
      </dsp:nvSpPr>
      <dsp:spPr>
        <a:xfrm>
          <a:off x="7069157" y="1602277"/>
          <a:ext cx="356061" cy="356061"/>
        </a:xfrm>
        <a:prstGeom prst="ellipse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0.70029</cdr:x>
      <cdr:y>0.4709</cdr:y>
    </cdr:from>
    <cdr:to>
      <cdr:x>0.80671</cdr:x>
      <cdr:y>0.54671</cdr:y>
    </cdr:to>
    <cdr:sp macro="" textlink="">
      <cdr:nvSpPr>
        <cdr:cNvPr id="3" name="TextBox 8">
          <a:extLst xmlns:a="http://schemas.openxmlformats.org/drawingml/2006/main">
            <a:ext uri="{FF2B5EF4-FFF2-40B4-BE49-F238E27FC236}">
              <a16:creationId xmlns:a16="http://schemas.microsoft.com/office/drawing/2014/main" id="{A04BBF3F-9FA9-3008-9EDF-940BD590B752}"/>
            </a:ext>
          </a:extLst>
        </cdr:cNvPr>
        <cdr:cNvSpPr txBox="1"/>
      </cdr:nvSpPr>
      <cdr:spPr>
        <a:xfrm xmlns:a="http://schemas.openxmlformats.org/drawingml/2006/main">
          <a:off x="7556106" y="2117882"/>
          <a:ext cx="1148190" cy="34099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 anchor="ctr"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b="1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36 Schools</a:t>
          </a:r>
        </a:p>
      </cdr:txBody>
    </cdr:sp>
  </cdr:relSizeAnchor>
  <cdr:relSizeAnchor xmlns:cdr="http://schemas.openxmlformats.org/drawingml/2006/chartDrawing">
    <cdr:from>
      <cdr:x>0.67009</cdr:x>
      <cdr:y>0.60619</cdr:y>
    </cdr:from>
    <cdr:to>
      <cdr:x>0.78692</cdr:x>
      <cdr:y>0.68286</cdr:y>
    </cdr:to>
    <cdr:sp macro="" textlink="">
      <cdr:nvSpPr>
        <cdr:cNvPr id="4" name="TextBox 8">
          <a:extLst xmlns:a="http://schemas.openxmlformats.org/drawingml/2006/main">
            <a:ext uri="{FF2B5EF4-FFF2-40B4-BE49-F238E27FC236}">
              <a16:creationId xmlns:a16="http://schemas.microsoft.com/office/drawing/2014/main" id="{A04BBF3F-9FA9-3008-9EDF-940BD590B752}"/>
            </a:ext>
          </a:extLst>
        </cdr:cNvPr>
        <cdr:cNvSpPr txBox="1"/>
      </cdr:nvSpPr>
      <cdr:spPr>
        <a:xfrm xmlns:a="http://schemas.openxmlformats.org/drawingml/2006/main">
          <a:off x="7230179" y="2726387"/>
          <a:ext cx="1260667" cy="34480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 anchor="ctr"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b="1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136 Schools</a:t>
          </a:r>
        </a:p>
      </cdr:txBody>
    </cdr:sp>
  </cdr:relSizeAnchor>
  <cdr:relSizeAnchor xmlns:cdr="http://schemas.openxmlformats.org/drawingml/2006/chartDrawing">
    <cdr:from>
      <cdr:x>0.70012</cdr:x>
      <cdr:y>0.74499</cdr:y>
    </cdr:from>
    <cdr:to>
      <cdr:x>0.81056</cdr:x>
      <cdr:y>0.82165</cdr:y>
    </cdr:to>
    <cdr:sp macro="" textlink="">
      <cdr:nvSpPr>
        <cdr:cNvPr id="5" name="TextBox 8">
          <a:extLst xmlns:a="http://schemas.openxmlformats.org/drawingml/2006/main">
            <a:ext uri="{FF2B5EF4-FFF2-40B4-BE49-F238E27FC236}">
              <a16:creationId xmlns:a16="http://schemas.microsoft.com/office/drawing/2014/main" id="{A04BBF3F-9FA9-3008-9EDF-940BD590B752}"/>
            </a:ext>
          </a:extLst>
        </cdr:cNvPr>
        <cdr:cNvSpPr txBox="1"/>
      </cdr:nvSpPr>
      <cdr:spPr>
        <a:xfrm xmlns:a="http://schemas.openxmlformats.org/drawingml/2006/main">
          <a:off x="7554255" y="3350624"/>
          <a:ext cx="1191647" cy="34480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 anchor="ctr"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b="1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15 Schools</a:t>
          </a:r>
        </a:p>
      </cdr:txBody>
    </cdr:sp>
  </cdr:relSizeAnchor>
  <cdr:relSizeAnchor xmlns:cdr="http://schemas.openxmlformats.org/drawingml/2006/chartDrawing">
    <cdr:from>
      <cdr:x>0.61077</cdr:x>
      <cdr:y>0.8818</cdr:y>
    </cdr:from>
    <cdr:to>
      <cdr:x>0.70676</cdr:x>
      <cdr:y>0.95375</cdr:y>
    </cdr:to>
    <cdr:sp macro="" textlink="">
      <cdr:nvSpPr>
        <cdr:cNvPr id="6" name="TextBox 8">
          <a:extLst xmlns:a="http://schemas.openxmlformats.org/drawingml/2006/main">
            <a:ext uri="{FF2B5EF4-FFF2-40B4-BE49-F238E27FC236}">
              <a16:creationId xmlns:a16="http://schemas.microsoft.com/office/drawing/2014/main" id="{A04BBF3F-9FA9-3008-9EDF-940BD590B752}"/>
            </a:ext>
          </a:extLst>
        </cdr:cNvPr>
        <cdr:cNvSpPr txBox="1"/>
      </cdr:nvSpPr>
      <cdr:spPr>
        <a:xfrm xmlns:a="http://schemas.openxmlformats.org/drawingml/2006/main">
          <a:off x="6590126" y="3965938"/>
          <a:ext cx="1035713" cy="32361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 anchor="ctr"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b="1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5 Schools</a:t>
          </a:r>
        </a:p>
      </cdr:txBody>
    </cdr:sp>
  </cdr:relSizeAnchor>
</c:userShape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8T16:25:00.13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BB802902-E19A-4886-860A-FEE712C54DC8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9DE99D0-42B5-477D-98CD-13C60ABFF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88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90575" y="484188"/>
            <a:ext cx="5886450" cy="3311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47776" y="3796496"/>
            <a:ext cx="5982208" cy="4744573"/>
          </a:xfrm>
        </p:spPr>
        <p:txBody>
          <a:bodyPr/>
          <a:lstStyle/>
          <a:p>
            <a:endParaRPr lang="en-US" dirty="0"/>
          </a:p>
          <a:p>
            <a:endParaRPr lang="en-US" dirty="0"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lvl="1"/>
            <a:endParaRPr lang="en-US" dirty="0">
              <a:solidFill>
                <a:srgbClr val="000000"/>
              </a:solidFill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pPr lvl="1"/>
            <a:endParaRPr lang="en-US" dirty="0">
              <a:solidFill>
                <a:srgbClr val="000000"/>
              </a:solidFill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B0791-BE0A-4FDB-8703-C0B7C177DE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6282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921363-C669-A736-CA5A-45D631CB2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1879F8-071C-0143-16B0-A8BF0CB3BD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33425" y="457200"/>
            <a:ext cx="5854700" cy="3292475"/>
          </a:xfrm>
        </p:spPr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A8C423-91B5-B91E-7AAD-15189BCF26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B0791-BE0A-4FDB-8703-C0B7C177DE55}" type="slidenum">
              <a:rPr lang="en-US" smtClean="0"/>
              <a:t>10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1275660-381D-1BC3-08E6-93AF9E2D43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5919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BF064-D4DC-497B-6E2D-9B81396BB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179915-4156-4429-C792-6BCCBA7CD0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457200"/>
            <a:ext cx="5759450" cy="32400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572A71-A434-CDFE-103F-503C846846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520" y="3697289"/>
            <a:ext cx="5852160" cy="4703762"/>
          </a:xfrm>
        </p:spPr>
        <p:txBody>
          <a:bodyPr/>
          <a:lstStyle/>
          <a:p>
            <a:endParaRPr lang="en-US" b="1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789285-7CD5-4A31-32C3-F7956F7727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B0791-BE0A-4FDB-8703-C0B7C177DE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8871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45720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3697289"/>
            <a:ext cx="5852160" cy="4703762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kern="100" dirty="0">
              <a:latin typeface="Calibri"/>
              <a:ea typeface="Calibri" panose="020F0502020204030204" pitchFamily="34" charset="0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B0791-BE0A-4FDB-8703-C0B7C177DE5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4673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442FE1-7A69-E744-8B31-E74E15A1E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C57CF2-1B26-7EFF-6918-39E5610D54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6288" y="479425"/>
            <a:ext cx="5822950" cy="32750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812F03-F770-EE97-4F7E-E4D480C57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1849" y="3753804"/>
            <a:ext cx="5934795" cy="4736218"/>
          </a:xfrm>
        </p:spPr>
        <p:txBody>
          <a:bodyPr/>
          <a:lstStyle/>
          <a:p>
            <a:pPr marL="180975" indent="-180975">
              <a:buFont typeface="Arial" panose="020B0604020202020204" pitchFamily="34" charset="0"/>
              <a:buChar char="•"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6A7260-31DD-7365-DDD0-4620ED2FBD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A29E7-0479-4CD0-B6D2-E4138ABCF786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9429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89C1D7-4F08-4D77-1213-996ADC3FB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114F1F-E9AC-B723-9ADA-3EA125F17A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457200"/>
            <a:ext cx="5759450" cy="32400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C80FB6-9B40-1A02-55A6-DBA70D2C7F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520" y="3697289"/>
            <a:ext cx="5852160" cy="4703762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66BCD8-C27C-FD63-17C0-FF99635F6F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B0791-BE0A-4FDB-8703-C0B7C177DE5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6083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98513" y="479425"/>
            <a:ext cx="5821362" cy="32750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41849" y="3753803"/>
            <a:ext cx="5934795" cy="4736218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i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B0791-BE0A-4FDB-8703-C0B7C177DE5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1358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C76B2-541B-10D8-E238-8D02D9CAE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7E63CC-65B6-97A2-D730-F35726BBD0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457200"/>
            <a:ext cx="5759450" cy="32400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B34DA4-42B2-8D18-19A8-1BB1E2DC4D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520" y="3697289"/>
            <a:ext cx="5852160" cy="4703762"/>
          </a:xfrm>
        </p:spPr>
        <p:txBody>
          <a:bodyPr/>
          <a:lstStyle/>
          <a:p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CDCC11-1405-213D-45B8-DCF76A1295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E99D0-42B5-477D-98CD-13C60ABFF3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4565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45720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3697289"/>
            <a:ext cx="5852160" cy="47037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E99D0-42B5-477D-98CD-13C60ABFF3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6876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FD95EC-4E57-6779-E2CD-1610C4095C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42B883-7545-3A05-2BE0-AF835B847B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457200"/>
            <a:ext cx="5759450" cy="32400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A8D1DB-0653-7774-A25F-1349657B2D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520" y="3697289"/>
            <a:ext cx="5852160" cy="4703762"/>
          </a:xfrm>
        </p:spPr>
        <p:txBody>
          <a:bodyPr/>
          <a:lstStyle/>
          <a:p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13658F-D2C1-4461-9E8A-7CB6E3F747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E99D0-42B5-477D-98CD-13C60ABFF3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8295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B69030-9701-38E3-68F7-F3CC784FE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925A84-FBB8-79B9-68D3-0A542B088F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457200"/>
            <a:ext cx="5759450" cy="32400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249116-3E52-6BB7-BAEE-9D04A6EBF4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520" y="3697289"/>
            <a:ext cx="5852160" cy="4703762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43003C-0B76-BE32-2F5E-41CEA5F727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E99D0-42B5-477D-98CD-13C60ABFF3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07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45720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E99D0-42B5-477D-98CD-13C60ABFF3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9540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A4945A-144B-DC2D-EE6C-C65BFB92D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50ED90-7A7E-B570-06FE-77A4BE8E7F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457200"/>
            <a:ext cx="5759450" cy="32400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6DC121-D33C-F6FC-BFAE-965315B468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520" y="3697289"/>
            <a:ext cx="5852160" cy="4703762"/>
          </a:xfrm>
        </p:spPr>
        <p:txBody>
          <a:bodyPr/>
          <a:lstStyle/>
          <a:p>
            <a:pPr marL="785372" lvl="1" indent="-302066" defTabSz="966612">
              <a:buFont typeface="Arial" panose="020B0604020202020204" pitchFamily="34" charset="0"/>
              <a:buChar char="•"/>
              <a:defRPr/>
            </a:pPr>
            <a:endParaRPr lang="en-US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02DFD7-9AB5-5526-587F-44ED3BC853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E99D0-42B5-477D-98CD-13C60ABFF3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9917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F5D55-04AB-58BD-9E78-C31046D41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222F48-2F5F-B38D-6EDE-8511936637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43B403-CCD4-C94A-C805-FA120B0992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CE6E2A-09C9-D6E4-50DB-89FA6C6F48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E99D0-42B5-477D-98CD-13C60ABFF3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8274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78FC7-38F4-E57A-EB09-F53A684A3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6F1470-484A-12CB-D06E-B3143951FF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33425" y="674688"/>
            <a:ext cx="5854700" cy="3292475"/>
          </a:xfrm>
        </p:spPr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6B95A3-816D-F3C8-2792-F3E033FA9C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B0791-BE0A-4FDB-8703-C0B7C177DE55}" type="slidenum">
              <a:rPr lang="en-US" smtClean="0"/>
              <a:t>22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FE0F4B7C-0C51-F953-F4D9-CC9C459893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31520" y="3967163"/>
            <a:ext cx="5852160" cy="4433887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3399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F3D1B-F59C-6753-80CD-172125705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549BFE-2757-9676-972B-9426665465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457200"/>
            <a:ext cx="5759450" cy="32400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50AA14-1261-F543-F8AC-06F6889CC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520" y="3697289"/>
            <a:ext cx="5852160" cy="4703762"/>
          </a:xfr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DAE793-5585-2557-0F99-E3875F573B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E99D0-42B5-477D-98CD-13C60ABFF3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8486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7914C-3DB2-B885-69AC-D1A36E8BA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039869-B035-31FC-B916-8CBB9D60EE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457200"/>
            <a:ext cx="5759450" cy="32400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651556-85F8-7088-9593-B88CF6EE83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520" y="3697289"/>
            <a:ext cx="5852160" cy="47037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47E341-887A-5155-EAC1-AB6E1D0730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E99D0-42B5-477D-98CD-13C60ABFF3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0191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7914C-3DB2-B885-69AC-D1A36E8BA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039869-B035-31FC-B916-8CBB9D60EE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457200"/>
            <a:ext cx="5759450" cy="32400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651556-85F8-7088-9593-B88CF6EE83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520" y="3697289"/>
            <a:ext cx="5852160" cy="4703762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47E341-887A-5155-EAC1-AB6E1D0730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E99D0-42B5-477D-98CD-13C60ABFF3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4919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902C6B-AB4E-D025-4175-7827BC227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CB432F-D854-0D16-2496-A7916BB0D7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33425" y="674688"/>
            <a:ext cx="5854700" cy="3292475"/>
          </a:xfrm>
        </p:spPr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436FB6-9809-9965-174B-51D3EB9E32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B0791-BE0A-4FDB-8703-C0B7C177DE55}" type="slidenum">
              <a:rPr lang="en-US" smtClean="0"/>
              <a:t>26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6E6B74B4-CA1E-C108-487A-C4FFF090B4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2367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98513" y="479425"/>
            <a:ext cx="5821362" cy="32750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41849" y="3753803"/>
            <a:ext cx="5934795" cy="4736218"/>
          </a:xfrm>
        </p:spPr>
        <p:txBody>
          <a:bodyPr/>
          <a:lstStyle/>
          <a:p>
            <a:pPr marL="164129" indent="-164129">
              <a:buFont typeface="Arial" panose="020B0604020202020204" pitchFamily="34" charset="0"/>
              <a:buChar char="•"/>
            </a:pPr>
            <a:endParaRPr lang="en-US" b="0" i="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B0791-BE0A-4FDB-8703-C0B7C177DE5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4227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44E29-0632-B413-A53C-CA04CB7904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6896BF-8701-651E-2BC9-0393E917D6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06438" y="457200"/>
            <a:ext cx="5541962" cy="31178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C57870-6632-DB07-EE86-D7D4A49895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484" y="3575050"/>
            <a:ext cx="5563870" cy="4510684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4B2447-32E2-CD05-509A-E069B8A900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B0791-BE0A-4FDB-8703-C0B7C177DE5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1932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A0D333-4074-ACFD-F2A3-61B8AEF39A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2CA6BC-95EE-FBCF-2D76-3A77C30159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04850" y="457200"/>
            <a:ext cx="5332413" cy="30003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A5E3C0-4EC6-3A21-18EF-A8E447B029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484" y="3457575"/>
            <a:ext cx="5341779" cy="4628159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i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301828-87D2-60BA-3092-6E665B3564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B0791-BE0A-4FDB-8703-C0B7C177DE5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172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9AC2CE-CD72-14AB-0AD0-125329F42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1201B9-FEE8-2107-9A36-F1B39992C3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33425" y="457200"/>
            <a:ext cx="5854700" cy="3292475"/>
          </a:xfrm>
        </p:spPr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304C4-4555-7444-4DFF-98DE0AE557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B0791-BE0A-4FDB-8703-C0B7C177DE55}" type="slidenum">
              <a:rPr lang="en-US" smtClean="0"/>
              <a:t>3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DCBEB0EA-56E9-C5E3-BDA5-D9576F58C6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4858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98513" y="479425"/>
            <a:ext cx="5821362" cy="32750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41849" y="3753803"/>
            <a:ext cx="5934795" cy="4736218"/>
          </a:xfrm>
        </p:spPr>
        <p:txBody>
          <a:bodyPr/>
          <a:lstStyle/>
          <a:p>
            <a:pPr marL="244200" indent="-228600">
              <a:buFont typeface="+mj-lt"/>
              <a:buAutoNum type="arabicPeriod"/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44200" indent="-228600">
              <a:buFont typeface="+mj-lt"/>
              <a:buAutoNum type="arabicPeriod"/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44200" indent="-228600">
              <a:buFont typeface="+mj-lt"/>
              <a:buAutoNum type="arabicPeriod"/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B0791-BE0A-4FDB-8703-C0B7C177DE5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4227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98513" y="479425"/>
            <a:ext cx="5821362" cy="32750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41850" y="3753803"/>
            <a:ext cx="5911426" cy="4736218"/>
          </a:xfrm>
        </p:spPr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B0791-BE0A-4FDB-8703-C0B7C177DE5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9887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11213" y="484188"/>
            <a:ext cx="5854700" cy="32924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B0791-BE0A-4FDB-8703-C0B7C177DE5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424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45720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3807503"/>
            <a:ext cx="5852160" cy="5311972"/>
          </a:xfrm>
        </p:spPr>
        <p:txBody>
          <a:bodyPr/>
          <a:lstStyle/>
          <a:p>
            <a:pPr marL="15439" defTabSz="995749">
              <a:defRPr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B0791-BE0A-4FDB-8703-C0B7C177DE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1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45720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3697289"/>
            <a:ext cx="5852160" cy="4703762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E99D0-42B5-477D-98CD-13C60ABFF3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355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45720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3697289"/>
            <a:ext cx="5852160" cy="4703762"/>
          </a:xfrm>
        </p:spPr>
        <p:txBody>
          <a:bodyPr/>
          <a:lstStyle/>
          <a:p>
            <a:pPr marL="171450" indent="-171450" defTabSz="966612">
              <a:buFont typeface="Arial" panose="020B0604020202020204" pitchFamily="34" charset="0"/>
              <a:buChar char="•"/>
              <a:defRPr/>
            </a:pPr>
            <a:endParaRPr lang="en-US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E99D0-42B5-477D-98CD-13C60ABFF3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4431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45720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3697289"/>
            <a:ext cx="5852160" cy="47037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E99D0-42B5-477D-98CD-13C60ABFF3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6038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C7F08-17DA-238B-98C4-32530C16D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0BD328-2835-FB9C-B7E0-EA7F42B4F0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457200"/>
            <a:ext cx="5759450" cy="32400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F4E905-4F72-693F-7D41-9506157494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520" y="3697289"/>
            <a:ext cx="5852160" cy="4703762"/>
          </a:xfrm>
        </p:spPr>
        <p:txBody>
          <a:bodyPr/>
          <a:lstStyle/>
          <a:p>
            <a:pPr marL="483306" lvl="1" indent="0" defTabSz="966612">
              <a:lnSpc>
                <a:spcPct val="107000"/>
              </a:lnSpc>
              <a:buFont typeface="Arial" panose="020B0604020202020204" pitchFamily="34" charset="0"/>
              <a:buNone/>
              <a:defRPr/>
            </a:pPr>
            <a:endParaRPr lang="en-US" kern="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62480" indent="-362480" defTabSz="966612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endParaRPr lang="en-US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62480" indent="-36248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US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</a:pPr>
            <a:endParaRPr lang="en-US" kern="100" dirty="0">
              <a:solidFill>
                <a:srgbClr val="16212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325BD-C989-9823-AB6F-77F7E10B3A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E99D0-42B5-477D-98CD-13C60ABFF3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6716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7C9BD5-F5BE-657D-3161-6D2D9AB01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641DD4-E61A-3262-18AA-E1B590CFFD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457200"/>
            <a:ext cx="5759450" cy="32400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06BDC1-1973-4A79-235F-ED6F30AAA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520" y="3697289"/>
            <a:ext cx="5852160" cy="4703762"/>
          </a:xfrm>
        </p:spPr>
        <p:txBody>
          <a:bodyPr/>
          <a:lstStyle/>
          <a:p>
            <a:pPr marL="785372" lvl="1" indent="-302066" defTabSz="966612">
              <a:lnSpc>
                <a:spcPct val="107000"/>
              </a:lnSpc>
              <a:buFont typeface="Arial" panose="020B0604020202020204" pitchFamily="34" charset="0"/>
              <a:buChar char="•"/>
              <a:defRPr/>
            </a:pPr>
            <a:endParaRPr lang="en-US" kern="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62480" indent="-362480" defTabSz="966612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endParaRPr lang="en-US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62480" indent="-36248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US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</a:pPr>
            <a:endParaRPr lang="en-US" kern="100" dirty="0">
              <a:solidFill>
                <a:srgbClr val="16212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D940FF-1DBD-08AC-BC20-9994244F0C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E99D0-42B5-477D-98CD-13C60ABFF3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04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0AD09-31D0-A9EC-F2CD-2CD61493EC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BB8B88-C1DF-3204-E9CF-49FEBAE15B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E40E9-3C24-43AB-6555-7927C2A4E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F1BB-2D8C-435C-A855-092792E496BC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91EC63-7609-B6C6-63C2-1F04BDDC6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727972-1D37-A9BD-A354-9707AD319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A2FD-9C67-4383-8D23-4F945E88B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220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7C89C-96C5-097A-3440-0C5449E0C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6D481A-84A7-43DE-DC38-4A41262C26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B2B268-63D0-E5EE-317C-585016044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F1BB-2D8C-435C-A855-092792E496BC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4F2D16-42B8-A271-9DBD-7A15FA46A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7CBDA-ED74-AEB0-9515-37C3F1EB9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A2FD-9C67-4383-8D23-4F945E88B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118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1E8C08-1A92-1D2C-2030-FA8446BB4A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C35B42-D70E-C5D0-88AC-598F157F5B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972E1-6141-F765-73CA-B259BAC8D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F1BB-2D8C-435C-A855-092792E496BC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FC21C5-14C4-42D9-666F-4F37AC48E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D81D31-225C-DFEA-E3DA-A4A3AD01D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A2FD-9C67-4383-8D23-4F945E88B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7875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/>
          <a:srcRect b="7660"/>
          <a:stretch/>
        </p:blipFill>
        <p:spPr>
          <a:xfrm rot="5400000">
            <a:off x="5740789" y="406791"/>
            <a:ext cx="710419" cy="12192000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174033" y="1090061"/>
            <a:ext cx="9181355" cy="525475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174033" y="258680"/>
            <a:ext cx="9181355" cy="7287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4863" y="6344816"/>
            <a:ext cx="1624306" cy="34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053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gradFill>
          <a:gsLst>
            <a:gs pos="15000">
              <a:srgbClr val="002654"/>
            </a:gs>
            <a:gs pos="53000">
              <a:schemeClr val="accent1">
                <a:lumMod val="50000"/>
              </a:schemeClr>
            </a:gs>
            <a:gs pos="87000">
              <a:srgbClr val="002654">
                <a:lumMod val="100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6014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B32F4-285B-E025-0F83-A665E39EF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42C55-46CB-BD40-DA6D-BB806473B7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F80D0-5E20-8D58-0596-0CBCA5CBD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F1BB-2D8C-435C-A855-092792E496BC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66BCA-5AFF-90CD-4F7F-B1853644F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0A1D8-82FB-B021-C749-EF9FC4447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A2FD-9C67-4383-8D23-4F945E88B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81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CBAE2-2FB3-6638-4A46-711952E9A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19DD7F-76D8-CE12-277F-8EFE18D35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809D0-FAE5-A80F-6B0D-3A2387905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F1BB-2D8C-435C-A855-092792E496BC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FDC0E-B83B-4D77-1AC1-8A946BDE7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CFF95-F0ED-DC82-8BE3-0DEBB0192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A2FD-9C67-4383-8D23-4F945E88B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304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6799F-DAC9-A9D7-EAAB-56C3BA026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9B8989-A790-6910-8848-73765C4E34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8FCE9D-494D-EAF7-B28B-115133C453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ACAFB5-C4F1-587A-598F-08C3761B7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F1BB-2D8C-435C-A855-092792E496BC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CB7222-009F-FCBA-FA06-719880BC5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5F02E6-4C41-1B00-99AF-842D922F1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A2FD-9C67-4383-8D23-4F945E88B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711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FABCE-E283-0675-025F-88F9E42A1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7836F3-AAE1-2BE7-F6D3-4D1EA37ACB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0A2E9C-BA80-9D60-DAEB-A7C758E372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C1C9CB-A0F6-A5FF-C0EB-628079C2A0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1C05C1-1BF8-A7FD-1A19-2BF305BA00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94629B-2947-B313-8AFD-7F199953C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F1BB-2D8C-435C-A855-092792E496BC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D6E202-0B0B-D0AA-BC4B-FBB86FC0B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76B85F-C125-2A77-53EC-0A765EB92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A2FD-9C67-4383-8D23-4F945E88B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398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8C5D3-6FF1-127C-8B8E-D479C38EC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65A0D4-7DE9-3DE8-939D-7A85F883C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F1BB-2D8C-435C-A855-092792E496BC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F8CE09-0CBA-8E42-1692-A98F01FA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D64F6E-C195-7BD8-9694-A33BFE9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A2FD-9C67-4383-8D23-4F945E88B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243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8EEAD4-6B75-9C4D-27B8-C960E4128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F1BB-2D8C-435C-A855-092792E496BC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DEEBE1-3418-E1EA-9233-61D5F9105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B5BD5D-91E6-4A22-AD96-6254C8E82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A2FD-9C67-4383-8D23-4F945E88B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279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BFCF0-209E-F237-2D9F-38A716904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7D9EE-DDDD-15E4-6799-90DE9376D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684AF-8ACA-122D-ED6F-068F13C235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02863A-4DE4-CCF9-980C-B30C4467A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F1BB-2D8C-435C-A855-092792E496BC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26A8BE-F61B-30D3-F2C0-E1F897F6E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9370DA-CBC2-FAE1-A777-7F94B4A16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A2FD-9C67-4383-8D23-4F945E88B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115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381BA-950B-2A95-27FB-AD142CB40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86B852-40D5-BFEC-475C-7196180A68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184423-2B97-7886-C06F-0D15743DB0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0946C2-91FE-D31E-48B5-DE316A5C2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F1BB-2D8C-435C-A855-092792E496BC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423B32-3DE0-69E1-ACFA-290E922FC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8F294F-97E8-FD96-9E1D-28BB19226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A2FD-9C67-4383-8D23-4F945E88B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036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DEC7F7-6369-E899-1CEF-97C33B026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5913F2-7C32-470B-3CEF-9763F0A232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346B3-A585-FC23-35FF-C038B27DA9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8CF1BB-2D8C-435C-A855-092792E496BC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4F5A9-E332-D421-844E-05D3B20256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AF53DC-2781-7385-C997-22015D0963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D4CA2FD-9C67-4383-8D23-4F945E88B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08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1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2653"/>
              </a:clrFrom>
              <a:clrTo>
                <a:srgbClr val="00265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99" y="1676407"/>
            <a:ext cx="2077784" cy="4949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04403" y="3562696"/>
            <a:ext cx="10135101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Barbara K. Mistick, President</a:t>
            </a:r>
          </a:p>
          <a:p>
            <a:r>
              <a:rPr 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Sarah A. Flanagan, Vice President for Government Affairs</a:t>
            </a:r>
            <a:endParaRPr lang="en-US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19872" y="5655972"/>
            <a:ext cx="2905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December 9, 2024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97731" y="2745084"/>
            <a:ext cx="9509760" cy="6400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A9F6364-A318-DC77-15F3-703853A77F99}"/>
              </a:ext>
            </a:extLst>
          </p:cNvPr>
          <p:cNvCxnSpPr/>
          <p:nvPr/>
        </p:nvCxnSpPr>
        <p:spPr>
          <a:xfrm>
            <a:off x="1171575" y="3441953"/>
            <a:ext cx="9496425" cy="14131"/>
          </a:xfrm>
          <a:prstGeom prst="line">
            <a:avLst/>
          </a:prstGeom>
          <a:ln w="57150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CF59D87-44C7-F6FA-0F82-57FF594DE920}"/>
              </a:ext>
            </a:extLst>
          </p:cNvPr>
          <p:cNvSpPr txBox="1"/>
          <p:nvPr/>
        </p:nvSpPr>
        <p:spPr>
          <a:xfrm>
            <a:off x="1104399" y="2132645"/>
            <a:ext cx="95890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Road Ahead: Federal Policy Outlook for Private, Nonprofit Higher Education </a:t>
            </a:r>
          </a:p>
        </p:txBody>
      </p:sp>
    </p:spTree>
    <p:extLst>
      <p:ext uri="{BB962C8B-B14F-4D97-AF65-F5344CB8AC3E}">
        <p14:creationId xmlns:p14="http://schemas.microsoft.com/office/powerpoint/2010/main" val="38685403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9181D2-71D5-EED1-9E53-99A2B6E37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7BB303-CA72-6405-FBFF-04CDCC941D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2653"/>
              </a:clrFrom>
              <a:clrTo>
                <a:srgbClr val="00265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99" y="1676400"/>
            <a:ext cx="2077784" cy="49495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661A857-5F97-E79E-2A69-8461460EBDBF}"/>
              </a:ext>
            </a:extLst>
          </p:cNvPr>
          <p:cNvCxnSpPr/>
          <p:nvPr/>
        </p:nvCxnSpPr>
        <p:spPr>
          <a:xfrm>
            <a:off x="1171575" y="3441953"/>
            <a:ext cx="9496425" cy="14131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C57E4B83-F364-A997-5F90-7E6361057806}"/>
              </a:ext>
            </a:extLst>
          </p:cNvPr>
          <p:cNvSpPr txBox="1">
            <a:spLocks/>
          </p:cNvSpPr>
          <p:nvPr/>
        </p:nvSpPr>
        <p:spPr>
          <a:xfrm>
            <a:off x="1188720" y="2670048"/>
            <a:ext cx="9509760" cy="76809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2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Policy Concerns</a:t>
            </a:r>
          </a:p>
        </p:txBody>
      </p:sp>
    </p:spTree>
    <p:extLst>
      <p:ext uri="{BB962C8B-B14F-4D97-AF65-F5344CB8AC3E}">
        <p14:creationId xmlns:p14="http://schemas.microsoft.com/office/powerpoint/2010/main" val="1878206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524AE-40AA-734F-69FF-6B7BB4989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56BB454-2930-7AE8-5507-3C644FF3CB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1720" y="2863112"/>
            <a:ext cx="3017520" cy="1828800"/>
          </a:xfrm>
          <a:solidFill>
            <a:srgbClr val="00265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/>
          <a:p>
            <a:pPr marL="119063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6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$100 Pell increase in the Senate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EDB8EF-19EC-3B00-317E-548D55923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548640"/>
            <a:ext cx="10760165" cy="64008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6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Funding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033E8D6-69FE-EA5F-B7EF-260835F9A223}"/>
              </a:ext>
            </a:extLst>
          </p:cNvPr>
          <p:cNvCxnSpPr/>
          <p:nvPr/>
        </p:nvCxnSpPr>
        <p:spPr>
          <a:xfrm>
            <a:off x="595223" y="1185388"/>
            <a:ext cx="10846962" cy="0"/>
          </a:xfrm>
          <a:prstGeom prst="line">
            <a:avLst/>
          </a:prstGeom>
          <a:ln w="38100">
            <a:solidFill>
              <a:srgbClr val="0026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649D8B8-76C0-7B09-8E14-A5A7F60F6ADB}"/>
              </a:ext>
            </a:extLst>
          </p:cNvPr>
          <p:cNvGrpSpPr/>
          <p:nvPr/>
        </p:nvGrpSpPr>
        <p:grpSpPr>
          <a:xfrm>
            <a:off x="1965960" y="2494021"/>
            <a:ext cx="731520" cy="731520"/>
            <a:chOff x="2083242" y="2543073"/>
            <a:chExt cx="731520" cy="73152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DB2BD1C-4403-7301-DED2-FCEF5BA4A6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83242" y="2543073"/>
              <a:ext cx="731520" cy="731520"/>
            </a:xfrm>
            <a:prstGeom prst="ellipse">
              <a:avLst/>
            </a:prstGeom>
            <a:solidFill>
              <a:srgbClr val="00265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Graphic 11" descr="Bullseye with solid fill">
              <a:extLst>
                <a:ext uri="{FF2B5EF4-FFF2-40B4-BE49-F238E27FC236}">
                  <a16:creationId xmlns:a16="http://schemas.microsoft.com/office/drawing/2014/main" id="{41D60791-285F-A66C-D6E0-6B62A4D5D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174682" y="2634513"/>
              <a:ext cx="548640" cy="54864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892DB81-92EB-32A5-1AA5-50865D499948}"/>
              </a:ext>
            </a:extLst>
          </p:cNvPr>
          <p:cNvGrpSpPr/>
          <p:nvPr/>
        </p:nvGrpSpPr>
        <p:grpSpPr>
          <a:xfrm>
            <a:off x="6477000" y="2494021"/>
            <a:ext cx="3383280" cy="2197892"/>
            <a:chOff x="6116320" y="2494021"/>
            <a:chExt cx="3383280" cy="2197892"/>
          </a:xfrm>
        </p:grpSpPr>
        <p:sp>
          <p:nvSpPr>
            <p:cNvPr id="9" name="Content Placeholder 1">
              <a:extLst>
                <a:ext uri="{FF2B5EF4-FFF2-40B4-BE49-F238E27FC236}">
                  <a16:creationId xmlns:a16="http://schemas.microsoft.com/office/drawing/2014/main" id="{2523C38A-7ED8-5F14-5FB5-CC29B9C0C015}"/>
                </a:ext>
              </a:extLst>
            </p:cNvPr>
            <p:cNvSpPr txBox="1">
              <a:spLocks/>
            </p:cNvSpPr>
            <p:nvPr/>
          </p:nvSpPr>
          <p:spPr>
            <a:xfrm>
              <a:off x="6482080" y="2863113"/>
              <a:ext cx="3017520" cy="1828800"/>
            </a:xfrm>
            <a:prstGeom prst="rect">
              <a:avLst/>
            </a:prstGeom>
            <a:solidFill>
              <a:srgbClr val="002654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19063" indent="0" algn="ctr">
                <a:spcBef>
                  <a:spcPts val="0"/>
                </a:spcBef>
                <a:spcAft>
                  <a:spcPts val="1200"/>
                </a:spcAft>
                <a:buNone/>
              </a:pPr>
              <a:r>
                <a:rPr lang="en-US" sz="2600" b="1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Protecting SEOG &amp; Federal Work-Study</a:t>
              </a:r>
              <a:endParaRPr lang="en-US" sz="26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687B6FE-5812-1831-F75F-D20327612477}"/>
                </a:ext>
              </a:extLst>
            </p:cNvPr>
            <p:cNvGrpSpPr/>
            <p:nvPr/>
          </p:nvGrpSpPr>
          <p:grpSpPr>
            <a:xfrm>
              <a:off x="6116320" y="2494021"/>
              <a:ext cx="731520" cy="731520"/>
              <a:chOff x="2083242" y="2543073"/>
              <a:chExt cx="731520" cy="731520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15F9CC2-3842-140F-338E-E0D0D4EB2D6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83242" y="2543073"/>
                <a:ext cx="731520" cy="731520"/>
              </a:xfrm>
              <a:prstGeom prst="ellipse">
                <a:avLst/>
              </a:prstGeom>
              <a:solidFill>
                <a:srgbClr val="00265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" name="Graphic 15" descr="Bullseye with solid fill">
                <a:extLst>
                  <a:ext uri="{FF2B5EF4-FFF2-40B4-BE49-F238E27FC236}">
                    <a16:creationId xmlns:a16="http://schemas.microsoft.com/office/drawing/2014/main" id="{7DE176A7-6B36-F42B-7FC7-3E49C804D1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174682" y="2634513"/>
                <a:ext cx="548640" cy="548640"/>
              </a:xfrm>
              <a:prstGeom prst="rect">
                <a:avLst/>
              </a:prstGeom>
            </p:spPr>
          </p:pic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340E7FE-C8C5-4254-1B53-6F00BDF78A4E}"/>
              </a:ext>
            </a:extLst>
          </p:cNvPr>
          <p:cNvSpPr txBox="1"/>
          <p:nvPr/>
        </p:nvSpPr>
        <p:spPr>
          <a:xfrm>
            <a:off x="640080" y="1389783"/>
            <a:ext cx="4196080" cy="99409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Punt to the 119</a:t>
            </a:r>
            <a:r>
              <a:rPr lang="en-US" sz="2800" baseline="30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Congress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Aspirational Goals</a:t>
            </a:r>
          </a:p>
        </p:txBody>
      </p:sp>
    </p:spTree>
    <p:extLst>
      <p:ext uri="{BB962C8B-B14F-4D97-AF65-F5344CB8AC3E}">
        <p14:creationId xmlns:p14="http://schemas.microsoft.com/office/powerpoint/2010/main" val="1916239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40080" y="548640"/>
            <a:ext cx="10760165" cy="64008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6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Institutional Risk-Sharing: A Major Idea in the House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E0BECC4-4327-450F-AA6C-0EF774036D5F}"/>
              </a:ext>
            </a:extLst>
          </p:cNvPr>
          <p:cNvCxnSpPr/>
          <p:nvPr/>
        </p:nvCxnSpPr>
        <p:spPr>
          <a:xfrm>
            <a:off x="595223" y="1185388"/>
            <a:ext cx="10846962" cy="0"/>
          </a:xfrm>
          <a:prstGeom prst="line">
            <a:avLst/>
          </a:prstGeom>
          <a:ln w="38100">
            <a:solidFill>
              <a:srgbClr val="0026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461D70BD-F249-3887-4449-AB59C1CBCED2}"/>
              </a:ext>
            </a:extLst>
          </p:cNvPr>
          <p:cNvGrpSpPr/>
          <p:nvPr/>
        </p:nvGrpSpPr>
        <p:grpSpPr>
          <a:xfrm>
            <a:off x="1997542" y="1520350"/>
            <a:ext cx="3200400" cy="4303086"/>
            <a:chOff x="1992" y="0"/>
            <a:chExt cx="2088004" cy="379741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E8B3DD7-DCBB-50FB-39D7-94EFFD06F8C5}"/>
                </a:ext>
              </a:extLst>
            </p:cNvPr>
            <p:cNvSpPr/>
            <p:nvPr/>
          </p:nvSpPr>
          <p:spPr>
            <a:xfrm>
              <a:off x="1992" y="0"/>
              <a:ext cx="2088004" cy="3797414"/>
            </a:xfrm>
            <a:prstGeom prst="roundRect">
              <a:avLst>
                <a:gd name="adj" fmla="val 10000"/>
              </a:avLst>
            </a:pr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Rectangle: Rounded Corners 4">
              <a:extLst>
                <a:ext uri="{FF2B5EF4-FFF2-40B4-BE49-F238E27FC236}">
                  <a16:creationId xmlns:a16="http://schemas.microsoft.com/office/drawing/2014/main" id="{CE27F45D-7C8D-10CF-8BEE-31DBBD3A159F}"/>
                </a:ext>
              </a:extLst>
            </p:cNvPr>
            <p:cNvSpPr txBox="1"/>
            <p:nvPr/>
          </p:nvSpPr>
          <p:spPr>
            <a:xfrm>
              <a:off x="1992" y="1411602"/>
              <a:ext cx="2077312" cy="1982327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142240" rIns="142240" bIns="142240" numCol="1" spcCol="1270" anchor="t" anchorCtr="1">
              <a:noAutofit/>
            </a:bodyPr>
            <a:lstStyle/>
            <a:p>
              <a:pPr marL="0" lvl="0" indent="0" algn="ctr" defTabSz="889000">
                <a:spcBef>
                  <a:spcPct val="0"/>
                </a:spcBef>
                <a:buNone/>
              </a:pPr>
              <a:r>
                <a:rPr lang="en-US" sz="2400" b="1" kern="12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College Cost </a:t>
              </a:r>
            </a:p>
            <a:p>
              <a:pPr marL="0" lvl="0" indent="0" algn="ctr" defTabSz="889000">
                <a:spcBef>
                  <a:spcPct val="0"/>
                </a:spcBef>
                <a:spcAft>
                  <a:spcPts val="1200"/>
                </a:spcAft>
                <a:buNone/>
              </a:pPr>
              <a:r>
                <a:rPr lang="en-US" sz="2400" b="1" kern="12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Reduction Act</a:t>
              </a:r>
              <a:endPara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lvl="1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chemeClr val="bg1"/>
                </a:buClr>
              </a:pPr>
              <a:r>
                <a:rPr lang="en-US" sz="20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Efforts to implement federal loan cost-sharing based on former students' repayment and career choices</a:t>
              </a:r>
              <a:endParaRPr lang="en-US" sz="2000" kern="1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D637B42-E289-D031-68A4-0ED18A8B5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4318" y="1700224"/>
            <a:ext cx="2129550" cy="1419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DC0D5ED-7786-6826-8157-9BB92286942F}"/>
              </a:ext>
            </a:extLst>
          </p:cNvPr>
          <p:cNvGrpSpPr/>
          <p:nvPr/>
        </p:nvGrpSpPr>
        <p:grpSpPr>
          <a:xfrm>
            <a:off x="6457281" y="1520350"/>
            <a:ext cx="3200410" cy="4303086"/>
            <a:chOff x="1987" y="0"/>
            <a:chExt cx="2042022" cy="3797414"/>
          </a:xfrm>
          <a:solidFill>
            <a:srgbClr val="002060"/>
          </a:solidFill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74583B27-869D-20AC-8A0C-63A46367E061}"/>
                </a:ext>
              </a:extLst>
            </p:cNvPr>
            <p:cNvSpPr/>
            <p:nvPr/>
          </p:nvSpPr>
          <p:spPr>
            <a:xfrm>
              <a:off x="1987" y="0"/>
              <a:ext cx="2042016" cy="3797414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rgbClr val="002654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Rectangle: Rounded Corners 4">
              <a:extLst>
                <a:ext uri="{FF2B5EF4-FFF2-40B4-BE49-F238E27FC236}">
                  <a16:creationId xmlns:a16="http://schemas.microsoft.com/office/drawing/2014/main" id="{A0507F71-CD7B-9DCF-30AC-A83BE11F4A93}"/>
                </a:ext>
              </a:extLst>
            </p:cNvPr>
            <p:cNvSpPr txBox="1"/>
            <p:nvPr/>
          </p:nvSpPr>
          <p:spPr>
            <a:xfrm>
              <a:off x="1987" y="1526356"/>
              <a:ext cx="2042022" cy="164440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142240" rIns="142240" bIns="142240" numCol="1" spcCol="1270" anchor="t" anchorCtr="1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None/>
              </a:pPr>
              <a:r>
                <a:rPr lang="en-US" sz="2400" b="1" kern="12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Bipartisan </a:t>
              </a:r>
              <a:br>
                <a:rPr lang="en-US" sz="2400" b="1" kern="12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b="1" kern="12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Workforce Pell</a:t>
              </a:r>
              <a:endPara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lvl="1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chemeClr val="bg1"/>
                </a:buClr>
              </a:pPr>
              <a:r>
                <a:rPr lang="en-US" sz="20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Federal loan cost-sharing on colleges and universities paying the endowment tax</a:t>
              </a:r>
              <a:endParaRPr lang="en-US" sz="2000" kern="1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C9DE109E-826B-38D0-BDDB-4A2A61E539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0360" y="1746255"/>
            <a:ext cx="2234242" cy="13736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39159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159F6-EC84-744F-16C9-57E3D1185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E0CF1211-1550-2E39-E01C-F6F58A49942A}"/>
              </a:ext>
            </a:extLst>
          </p:cNvPr>
          <p:cNvSpPr txBox="1">
            <a:spLocks/>
          </p:cNvSpPr>
          <p:nvPr/>
        </p:nvSpPr>
        <p:spPr>
          <a:xfrm>
            <a:off x="4233733" y="1554480"/>
            <a:ext cx="3419734" cy="1460671"/>
          </a:xfrm>
          <a:prstGeom prst="rect">
            <a:avLst/>
          </a:prstGeom>
          <a:solidFill>
            <a:srgbClr val="001D58"/>
          </a:solidFill>
          <a:ln>
            <a:solidFill>
              <a:srgbClr val="001D58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Risk Sharing Payments</a:t>
            </a:r>
            <a:endParaRPr lang="en-US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E5841781-34A8-9497-BEC7-AF9827DE3CAE}"/>
              </a:ext>
            </a:extLst>
          </p:cNvPr>
          <p:cNvCxnSpPr>
            <a:cxnSpLocks/>
            <a:stCxn id="6" idx="0"/>
            <a:endCxn id="7" idx="2"/>
          </p:cNvCxnSpPr>
          <p:nvPr/>
        </p:nvCxnSpPr>
        <p:spPr>
          <a:xfrm rot="16200000" flipV="1">
            <a:off x="6930030" y="2028722"/>
            <a:ext cx="680977" cy="2653835"/>
          </a:xfrm>
          <a:prstGeom prst="bentConnector3">
            <a:avLst>
              <a:gd name="adj1" fmla="val 50000"/>
            </a:avLst>
          </a:prstGeom>
          <a:ln w="19050">
            <a:solidFill>
              <a:srgbClr val="001D58"/>
            </a:solidFill>
            <a:headEnd type="none"/>
            <a:tailEnd type="non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F8E3740F-D896-0BE6-7813-8206DFE4D28B}"/>
              </a:ext>
            </a:extLst>
          </p:cNvPr>
          <p:cNvCxnSpPr>
            <a:cxnSpLocks/>
            <a:stCxn id="4" idx="0"/>
            <a:endCxn id="7" idx="2"/>
          </p:cNvCxnSpPr>
          <p:nvPr/>
        </p:nvCxnSpPr>
        <p:spPr>
          <a:xfrm rot="5400000" flipH="1" flipV="1">
            <a:off x="4258416" y="2010944"/>
            <a:ext cx="680977" cy="2689392"/>
          </a:xfrm>
          <a:prstGeom prst="bentConnector3">
            <a:avLst>
              <a:gd name="adj1" fmla="val 50000"/>
            </a:avLst>
          </a:prstGeom>
          <a:ln w="19050">
            <a:solidFill>
              <a:srgbClr val="001D58"/>
            </a:solidFill>
            <a:headEnd type="none"/>
            <a:tailEnd type="non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B3B890C1-FBA5-5C28-2F28-BB162726316C}"/>
              </a:ext>
            </a:extLst>
          </p:cNvPr>
          <p:cNvSpPr txBox="1">
            <a:spLocks/>
          </p:cNvSpPr>
          <p:nvPr/>
        </p:nvSpPr>
        <p:spPr>
          <a:xfrm>
            <a:off x="831048" y="3696128"/>
            <a:ext cx="4846320" cy="169533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182880" tIns="91440" rIns="182880" bIns="9144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600" b="1">
                <a:solidFill>
                  <a:srgbClr val="001D5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Non-Repayment Balance</a:t>
            </a:r>
            <a:r>
              <a:rPr lang="en-US" sz="2600">
                <a:solidFill>
                  <a:srgbClr val="001D5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200" b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combination of unpaid loans, interest waived for borrowers on income-based repayment, and forgiven loans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A6A83B5C-04BF-B032-9011-DA45C5C06DBE}"/>
              </a:ext>
            </a:extLst>
          </p:cNvPr>
          <p:cNvSpPr txBox="1">
            <a:spLocks/>
          </p:cNvSpPr>
          <p:nvPr/>
        </p:nvSpPr>
        <p:spPr>
          <a:xfrm>
            <a:off x="6311435" y="3696128"/>
            <a:ext cx="4572000" cy="169533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182880" tIns="91440" rIns="182880" bIns="9144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600" b="1">
                <a:solidFill>
                  <a:srgbClr val="001D5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Risk-Sharing Percentage</a:t>
            </a:r>
            <a:r>
              <a:rPr lang="en-US" sz="2600">
                <a:solidFill>
                  <a:srgbClr val="001D5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ratio of what students earn after graduation to what they paid for their education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27E9CBCA-F982-F981-7C01-D49C79A47DD5}"/>
              </a:ext>
            </a:extLst>
          </p:cNvPr>
          <p:cNvSpPr txBox="1">
            <a:spLocks/>
          </p:cNvSpPr>
          <p:nvPr/>
        </p:nvSpPr>
        <p:spPr>
          <a:xfrm>
            <a:off x="640080" y="548640"/>
            <a:ext cx="10789920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b="1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College Cost Reduction Act </a:t>
            </a:r>
            <a:r>
              <a:rPr lang="en-US" sz="36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(CCRA)</a:t>
            </a:r>
            <a:endParaRPr lang="en-US" sz="3600" b="1" i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922AF65-D509-0466-66F4-5112A6DF5A88}"/>
              </a:ext>
            </a:extLst>
          </p:cNvPr>
          <p:cNvCxnSpPr/>
          <p:nvPr/>
        </p:nvCxnSpPr>
        <p:spPr>
          <a:xfrm>
            <a:off x="595223" y="1185388"/>
            <a:ext cx="10846962" cy="0"/>
          </a:xfrm>
          <a:prstGeom prst="line">
            <a:avLst/>
          </a:prstGeom>
          <a:ln w="38100">
            <a:solidFill>
              <a:srgbClr val="0026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3260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DC9AB7-9026-D2C2-CE9B-F65E3A954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6303652-5F1D-C5CF-5E31-E4E8C9762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548640"/>
            <a:ext cx="11126787" cy="64008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600" b="1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College Cost Reduction Act </a:t>
            </a:r>
            <a:r>
              <a:rPr lang="en-US" sz="36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(CCRA)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9052F4E-4A2A-C44B-A356-605AE6DA8371}"/>
              </a:ext>
            </a:extLst>
          </p:cNvPr>
          <p:cNvCxnSpPr/>
          <p:nvPr/>
        </p:nvCxnSpPr>
        <p:spPr>
          <a:xfrm>
            <a:off x="595223" y="1185388"/>
            <a:ext cx="10846962" cy="0"/>
          </a:xfrm>
          <a:prstGeom prst="line">
            <a:avLst/>
          </a:prstGeom>
          <a:ln w="38100">
            <a:solidFill>
              <a:srgbClr val="0026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AB390C3-D985-DF99-B1FB-243CE375D212}"/>
              </a:ext>
            </a:extLst>
          </p:cNvPr>
          <p:cNvSpPr txBox="1">
            <a:spLocks/>
          </p:cNvSpPr>
          <p:nvPr/>
        </p:nvSpPr>
        <p:spPr>
          <a:xfrm>
            <a:off x="914400" y="1828800"/>
            <a:ext cx="2743200" cy="1460671"/>
          </a:xfrm>
          <a:prstGeom prst="rect">
            <a:avLst/>
          </a:prstGeom>
          <a:solidFill>
            <a:srgbClr val="002060"/>
          </a:solidFill>
          <a:ln>
            <a:solidFill>
              <a:srgbClr val="00265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Limits</a:t>
            </a:r>
            <a:endParaRPr lang="en-US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C286892A-4777-6B31-72C7-2A6481302270}"/>
              </a:ext>
            </a:extLst>
          </p:cNvPr>
          <p:cNvSpPr txBox="1">
            <a:spLocks/>
          </p:cNvSpPr>
          <p:nvPr/>
        </p:nvSpPr>
        <p:spPr>
          <a:xfrm>
            <a:off x="914400" y="3966153"/>
            <a:ext cx="2743200" cy="1460671"/>
          </a:xfrm>
          <a:prstGeom prst="rect">
            <a:avLst/>
          </a:prstGeom>
          <a:solidFill>
            <a:srgbClr val="001D58"/>
          </a:solidFill>
          <a:ln>
            <a:solidFill>
              <a:srgbClr val="00265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Ends</a:t>
            </a:r>
            <a:endParaRPr lang="en-US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B253C582-91FE-A4C0-1633-79801BEAF4E8}"/>
              </a:ext>
            </a:extLst>
          </p:cNvPr>
          <p:cNvSpPr txBox="1">
            <a:spLocks/>
          </p:cNvSpPr>
          <p:nvPr/>
        </p:nvSpPr>
        <p:spPr>
          <a:xfrm>
            <a:off x="3657600" y="1847101"/>
            <a:ext cx="7604760" cy="1460671"/>
          </a:xfrm>
          <a:prstGeom prst="rect">
            <a:avLst/>
          </a:prstGeom>
          <a:noFill/>
          <a:ln w="19050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182880" tIns="91440" rIns="182880" bIns="9144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b="1">
                <a:solidFill>
                  <a:srgbClr val="001D5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Total federal student aid to median cost of attendance </a:t>
            </a:r>
            <a:r>
              <a:rPr lang="en-US" sz="2800" b="1" u="sng">
                <a:solidFill>
                  <a:srgbClr val="001D5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 program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114D63ED-739A-7BF2-C5F7-C85B49E2F0EB}"/>
              </a:ext>
            </a:extLst>
          </p:cNvPr>
          <p:cNvSpPr txBox="1">
            <a:spLocks/>
          </p:cNvSpPr>
          <p:nvPr/>
        </p:nvSpPr>
        <p:spPr>
          <a:xfrm>
            <a:off x="3657600" y="3974975"/>
            <a:ext cx="7784585" cy="1460671"/>
          </a:xfrm>
          <a:prstGeom prst="rect">
            <a:avLst/>
          </a:prstGeom>
          <a:noFill/>
          <a:ln w="19050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182880" tIns="91440" rIns="182880" bIns="9144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b="1">
                <a:solidFill>
                  <a:srgbClr val="001D5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Grad and Parent PLUS loans</a:t>
            </a:r>
          </a:p>
          <a:p>
            <a:pPr>
              <a:lnSpc>
                <a:spcPct val="100000"/>
              </a:lnSpc>
            </a:pPr>
            <a:r>
              <a:rPr lang="en-US" sz="2800" b="1">
                <a:solidFill>
                  <a:srgbClr val="001D58"/>
                </a:solidFill>
                <a:latin typeface="Calibri"/>
                <a:ea typeface="Calibri" panose="020F0502020204030204" pitchFamily="34" charset="0"/>
                <a:cs typeface="Calibri"/>
              </a:rPr>
              <a:t>Establishes performance-based funding program for schools</a:t>
            </a:r>
          </a:p>
        </p:txBody>
      </p:sp>
    </p:spTree>
    <p:extLst>
      <p:ext uri="{BB962C8B-B14F-4D97-AF65-F5344CB8AC3E}">
        <p14:creationId xmlns:p14="http://schemas.microsoft.com/office/powerpoint/2010/main" val="161263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640080" y="548640"/>
            <a:ext cx="10789920" cy="64008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ker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Projected Net Loss Under CCRA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768F56D-B38E-D603-AF6B-07DA7699E5C1}"/>
              </a:ext>
            </a:extLst>
          </p:cNvPr>
          <p:cNvCxnSpPr/>
          <p:nvPr/>
        </p:nvCxnSpPr>
        <p:spPr>
          <a:xfrm>
            <a:off x="595223" y="1185388"/>
            <a:ext cx="10846962" cy="0"/>
          </a:xfrm>
          <a:prstGeom prst="line">
            <a:avLst/>
          </a:prstGeom>
          <a:ln w="38100">
            <a:solidFill>
              <a:srgbClr val="0026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F2435FE-AFB6-8D6D-8948-BB83B1F574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7806313"/>
              </p:ext>
            </p:extLst>
          </p:nvPr>
        </p:nvGraphicFramePr>
        <p:xfrm>
          <a:off x="1154023" y="1446030"/>
          <a:ext cx="10789921" cy="4497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04BBF3F-9FA9-3008-9EDF-940BD590B752}"/>
              </a:ext>
            </a:extLst>
          </p:cNvPr>
          <p:cNvSpPr txBox="1"/>
          <p:nvPr/>
        </p:nvSpPr>
        <p:spPr>
          <a:xfrm>
            <a:off x="8170324" y="2360633"/>
            <a:ext cx="1255616" cy="313987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r>
              <a:rPr lang="en-US" b="1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585 Schools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2A0AFF-619A-B6D0-FFCB-705F59BD2F62}"/>
              </a:ext>
            </a:extLst>
          </p:cNvPr>
          <p:cNvSpPr txBox="1"/>
          <p:nvPr/>
        </p:nvSpPr>
        <p:spPr>
          <a:xfrm>
            <a:off x="7992524" y="2962272"/>
            <a:ext cx="1311578" cy="340997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r>
              <a:rPr lang="en-US" b="1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177 Schools</a:t>
            </a:r>
          </a:p>
        </p:txBody>
      </p:sp>
    </p:spTree>
    <p:extLst>
      <p:ext uri="{BB962C8B-B14F-4D97-AF65-F5344CB8AC3E}">
        <p14:creationId xmlns:p14="http://schemas.microsoft.com/office/powerpoint/2010/main" val="1592142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9E67F-6068-D005-3A58-D38474117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484E91CF-9ACC-C75D-AFB3-D06FE5E2A6B9}"/>
              </a:ext>
            </a:extLst>
          </p:cNvPr>
          <p:cNvSpPr txBox="1">
            <a:spLocks/>
          </p:cNvSpPr>
          <p:nvPr/>
        </p:nvSpPr>
        <p:spPr>
          <a:xfrm>
            <a:off x="640080" y="548640"/>
            <a:ext cx="10789920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Level Set: Current Endowment Tax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799BE57-63A7-9692-CB61-AFCC458FDA64}"/>
              </a:ext>
            </a:extLst>
          </p:cNvPr>
          <p:cNvCxnSpPr/>
          <p:nvPr/>
        </p:nvCxnSpPr>
        <p:spPr>
          <a:xfrm>
            <a:off x="595226" y="1185388"/>
            <a:ext cx="10846963" cy="0"/>
          </a:xfrm>
          <a:prstGeom prst="line">
            <a:avLst/>
          </a:prstGeom>
          <a:ln w="38100">
            <a:solidFill>
              <a:srgbClr val="0026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E9C4E953-F24E-2149-3C4F-D16E66CDE5D8}"/>
              </a:ext>
            </a:extLst>
          </p:cNvPr>
          <p:cNvGrpSpPr/>
          <p:nvPr/>
        </p:nvGrpSpPr>
        <p:grpSpPr>
          <a:xfrm>
            <a:off x="1975678" y="1485539"/>
            <a:ext cx="8240644" cy="1070901"/>
            <a:chOff x="595226" y="1413063"/>
            <a:chExt cx="6836706" cy="77408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7EAF453-AE72-731B-941F-BDE8C5558F97}"/>
                </a:ext>
              </a:extLst>
            </p:cNvPr>
            <p:cNvSpPr/>
            <p:nvPr/>
          </p:nvSpPr>
          <p:spPr>
            <a:xfrm>
              <a:off x="595226" y="1413063"/>
              <a:ext cx="6836705" cy="774081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8FBD69A-82FF-7BE9-669F-ADB358613CE0}"/>
                </a:ext>
              </a:extLst>
            </p:cNvPr>
            <p:cNvSpPr txBox="1"/>
            <p:nvPr/>
          </p:nvSpPr>
          <p:spPr>
            <a:xfrm>
              <a:off x="595227" y="1413063"/>
              <a:ext cx="6836705" cy="774081"/>
            </a:xfrm>
            <a:prstGeom prst="rect">
              <a:avLst/>
            </a:prstGeom>
            <a:noFill/>
          </p:spPr>
          <p:txBody>
            <a:bodyPr wrap="square" anchor="ctr">
              <a:noAutofit/>
            </a:bodyPr>
            <a:lstStyle/>
            <a:p>
              <a:pPr marL="339725" indent="-2349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200">
                  <a:latin typeface="Calibri" panose="020F0502020204030204" pitchFamily="34" charset="0"/>
                  <a:cs typeface="Calibri" panose="020F0502020204030204" pitchFamily="34" charset="0"/>
                </a:rPr>
                <a:t>Passed into law in 2017, final regulations issued in 2020</a:t>
              </a:r>
            </a:p>
            <a:p>
              <a:pPr marL="339725" indent="-234950">
                <a:buFont typeface="Arial" panose="020B0604020202020204" pitchFamily="34" charset="0"/>
                <a:buChar char="•"/>
              </a:pPr>
              <a:r>
                <a:rPr lang="en-US" sz="2200">
                  <a:latin typeface="Calibri" panose="020F0502020204030204" pitchFamily="34" charset="0"/>
                  <a:cs typeface="Calibri" panose="020F0502020204030204" pitchFamily="34" charset="0"/>
                </a:rPr>
                <a:t>1.4% tax on the net investment income of eligible institutions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6BA5124-8E3B-011F-EA77-AD366E1011A0}"/>
              </a:ext>
            </a:extLst>
          </p:cNvPr>
          <p:cNvSpPr txBox="1"/>
          <p:nvPr/>
        </p:nvSpPr>
        <p:spPr>
          <a:xfrm>
            <a:off x="899574" y="2853259"/>
            <a:ext cx="5031669" cy="332320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spcAft>
                <a:spcPts val="600"/>
              </a:spcAft>
            </a:pPr>
            <a:r>
              <a:rPr lang="en-US" sz="26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Institutional eligibility conditions</a:t>
            </a:r>
          </a:p>
          <a:p>
            <a:pPr lvl="1" indent="-2825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>
                <a:latin typeface="Calibri" panose="020F0502020204030204" pitchFamily="34" charset="0"/>
                <a:cs typeface="Calibri" panose="020F0502020204030204" pitchFamily="34" charset="0"/>
              </a:rPr>
              <a:t>Private college or university (public institutions exempted)</a:t>
            </a:r>
          </a:p>
          <a:p>
            <a:pPr lvl="1" indent="-2825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>
                <a:latin typeface="Calibri" panose="020F0502020204030204" pitchFamily="34" charset="0"/>
                <a:cs typeface="Calibri" panose="020F0502020204030204" pitchFamily="34" charset="0"/>
              </a:rPr>
              <a:t>Enroll at least 500 tuition-paying students, &gt;50% located in USA</a:t>
            </a:r>
          </a:p>
          <a:p>
            <a:pPr lvl="1" indent="-282575">
              <a:buFont typeface="Arial" panose="020B0604020202020204" pitchFamily="34" charset="0"/>
              <a:buChar char="•"/>
            </a:pPr>
            <a:r>
              <a:rPr lang="en-US" sz="2200">
                <a:latin typeface="Calibri" panose="020F0502020204030204" pitchFamily="34" charset="0"/>
                <a:cs typeface="Calibri" panose="020F0502020204030204" pitchFamily="34" charset="0"/>
              </a:rPr>
              <a:t>Endowment assets of $500,000/student or greater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BA49B1-82AE-7F05-0E25-20F6E79AD9BB}"/>
              </a:ext>
            </a:extLst>
          </p:cNvPr>
          <p:cNvSpPr txBox="1"/>
          <p:nvPr/>
        </p:nvSpPr>
        <p:spPr>
          <a:xfrm>
            <a:off x="6260760" y="2853259"/>
            <a:ext cx="5031666" cy="2925403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6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official government list of affected institutions</a:t>
            </a:r>
          </a:p>
          <a:p>
            <a:pPr lvl="1" indent="-2825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>
                <a:latin typeface="Calibri" panose="020F0502020204030204" pitchFamily="34" charset="0"/>
                <a:cs typeface="Calibri" panose="020F0502020204030204" pitchFamily="34" charset="0"/>
              </a:rPr>
              <a:t>2021: 33 institutions, $68.1 million paid to IRS </a:t>
            </a:r>
          </a:p>
          <a:p>
            <a:pPr lvl="1" indent="-282575">
              <a:buFont typeface="Arial" panose="020B0604020202020204" pitchFamily="34" charset="0"/>
              <a:buChar char="•"/>
            </a:pPr>
            <a:r>
              <a:rPr lang="en-US" sz="2200">
                <a:latin typeface="Calibri" panose="020F0502020204030204" pitchFamily="34" charset="0"/>
                <a:cs typeface="Calibri" panose="020F0502020204030204" pitchFamily="34" charset="0"/>
              </a:rPr>
              <a:t>2023: 56 institutions, $381 million paid to IRS</a:t>
            </a: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8190167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DB13E58-892A-9FE2-1D0D-624AF06EEE65}"/>
              </a:ext>
            </a:extLst>
          </p:cNvPr>
          <p:cNvSpPr txBox="1">
            <a:spLocks/>
          </p:cNvSpPr>
          <p:nvPr/>
        </p:nvSpPr>
        <p:spPr>
          <a:xfrm>
            <a:off x="822960" y="1645921"/>
            <a:ext cx="10515600" cy="3566161"/>
          </a:xfrm>
          <a:prstGeom prst="rect">
            <a:avLst/>
          </a:prstGeom>
          <a:solidFill>
            <a:srgbClr val="002654"/>
          </a:solidFill>
          <a:ln>
            <a:solidFill>
              <a:srgbClr val="002654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2" indent="0">
              <a:spcBef>
                <a:spcPts val="0"/>
              </a:spcBef>
              <a:spcAft>
                <a:spcPts val="1200"/>
              </a:spcAft>
              <a:buNone/>
            </a:pPr>
            <a:endParaRPr lang="en-US" sz="28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25D8B-090C-2AFB-19CA-8F731D931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69" y="2011678"/>
            <a:ext cx="10515600" cy="3566161"/>
          </a:xfr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marL="18288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Expansion of the endowment tax and new taxes on nonprofits generally</a:t>
            </a:r>
            <a:endParaRPr lang="en-US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marL="18288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17 current bills in Congress to expand the endowment tax </a:t>
            </a:r>
          </a:p>
          <a:p>
            <a:pPr marL="914400" lvl="1" indent="-274320">
              <a:spcBef>
                <a:spcPts val="0"/>
              </a:spcBef>
              <a:spcAft>
                <a:spcPts val="1200"/>
              </a:spcAft>
              <a:buFont typeface="Courier New" panose="020B0604020202020204" pitchFamily="34" charset="0"/>
              <a:buChar char="o"/>
            </a:pPr>
            <a:r>
              <a:rPr lang="en-US" sz="24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Sen. JD Vance bill would increase the percentage of the tax formula from 1.4% to 35% but exclude nonsecular institutions</a:t>
            </a:r>
            <a:endParaRPr lang="en-US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marL="18288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Student and family benefits could be at risk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D2B01B84-25B9-90A4-2192-3EEBFCE8F68D}"/>
              </a:ext>
            </a:extLst>
          </p:cNvPr>
          <p:cNvSpPr txBox="1">
            <a:spLocks/>
          </p:cNvSpPr>
          <p:nvPr/>
        </p:nvSpPr>
        <p:spPr>
          <a:xfrm>
            <a:off x="640080" y="548640"/>
            <a:ext cx="11126787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Large-Scale Tax Reform Bill in 2025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9AF9556-C837-3ECC-D4DB-A24B7667379E}"/>
              </a:ext>
            </a:extLst>
          </p:cNvPr>
          <p:cNvCxnSpPr/>
          <p:nvPr/>
        </p:nvCxnSpPr>
        <p:spPr>
          <a:xfrm>
            <a:off x="595223" y="1185388"/>
            <a:ext cx="10846962" cy="0"/>
          </a:xfrm>
          <a:prstGeom prst="line">
            <a:avLst/>
          </a:prstGeom>
          <a:ln w="38100">
            <a:solidFill>
              <a:srgbClr val="0026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3162A92F-7FB4-FEE4-CF04-936227A27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533" y="2055081"/>
            <a:ext cx="195089" cy="3840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0920ED-1553-D1F7-E3A4-61608FEBE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179" y="2963738"/>
            <a:ext cx="195089" cy="384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1A61F3-F8BC-270F-4E37-E47E98715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596" y="4319129"/>
            <a:ext cx="195089" cy="38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18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C9A80-E116-A31F-38F6-7118B84A5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533C4F0A-BC49-5F97-CA71-B2683E6CBCAB}"/>
              </a:ext>
            </a:extLst>
          </p:cNvPr>
          <p:cNvSpPr txBox="1">
            <a:spLocks/>
          </p:cNvSpPr>
          <p:nvPr/>
        </p:nvSpPr>
        <p:spPr>
          <a:xfrm>
            <a:off x="640081" y="548640"/>
            <a:ext cx="10802104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Other Key Issues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6596BC9-22D7-A20B-F72F-EE4E7B4275D7}"/>
              </a:ext>
            </a:extLst>
          </p:cNvPr>
          <p:cNvCxnSpPr/>
          <p:nvPr/>
        </p:nvCxnSpPr>
        <p:spPr>
          <a:xfrm>
            <a:off x="595223" y="1185388"/>
            <a:ext cx="10846962" cy="0"/>
          </a:xfrm>
          <a:prstGeom prst="line">
            <a:avLst/>
          </a:prstGeom>
          <a:ln w="38100">
            <a:solidFill>
              <a:srgbClr val="0026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0D247490-7EA5-1DD3-9D55-94E93A3206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4549874"/>
              </p:ext>
            </p:extLst>
          </p:nvPr>
        </p:nvGraphicFramePr>
        <p:xfrm>
          <a:off x="486041" y="1623334"/>
          <a:ext cx="10846962" cy="38732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" descr="Group">
            <a:extLst>
              <a:ext uri="{FF2B5EF4-FFF2-40B4-BE49-F238E27FC236}">
                <a16:creationId xmlns:a16="http://schemas.microsoft.com/office/drawing/2014/main" id="{4FAA1161-E343-BDBC-C5F1-4FEA4CEB3325}"/>
              </a:ext>
            </a:extLst>
          </p:cNvPr>
          <p:cNvSpPr/>
          <p:nvPr/>
        </p:nvSpPr>
        <p:spPr>
          <a:xfrm>
            <a:off x="9232198" y="2365875"/>
            <a:ext cx="1063125" cy="1063125"/>
          </a:xfrm>
          <a:prstGeom prst="rect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0600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158691-AD6A-D3F1-C183-6C0D79593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6EA3007-6D94-C611-7727-0B16A7B06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045489"/>
            <a:ext cx="4572000" cy="3474719"/>
          </a:xfrm>
        </p:spPr>
        <p:txBody>
          <a:bodyPr>
            <a:noAutofit/>
          </a:bodyPr>
          <a:lstStyle/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b="1" i="1" ker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Cannot</a:t>
            </a:r>
            <a:r>
              <a:rPr lang="en-US" sz="2800" ker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4572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ker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Take away an institution’s accreditation. Only an accreditor can do that. </a:t>
            </a:r>
          </a:p>
          <a:p>
            <a:pPr marL="4572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ker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Require or prevent accreditors from adopting their own accreditation standards. </a:t>
            </a:r>
          </a:p>
          <a:p>
            <a:pPr marL="4572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ker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Require institutions to change accreditors.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1DF1086-2FEB-B831-18AC-06DC340C34E6}"/>
              </a:ext>
            </a:extLst>
          </p:cNvPr>
          <p:cNvCxnSpPr/>
          <p:nvPr/>
        </p:nvCxnSpPr>
        <p:spPr>
          <a:xfrm>
            <a:off x="595226" y="1185388"/>
            <a:ext cx="10846963" cy="0"/>
          </a:xfrm>
          <a:prstGeom prst="line">
            <a:avLst/>
          </a:prstGeom>
          <a:ln w="38100">
            <a:solidFill>
              <a:srgbClr val="0026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2">
            <a:extLst>
              <a:ext uri="{FF2B5EF4-FFF2-40B4-BE49-F238E27FC236}">
                <a16:creationId xmlns:a16="http://schemas.microsoft.com/office/drawing/2014/main" id="{3C49C24E-2340-B461-028F-1C251FD434E8}"/>
              </a:ext>
            </a:extLst>
          </p:cNvPr>
          <p:cNvSpPr txBox="1">
            <a:spLocks/>
          </p:cNvSpPr>
          <p:nvPr/>
        </p:nvSpPr>
        <p:spPr>
          <a:xfrm>
            <a:off x="640080" y="548640"/>
            <a:ext cx="10789920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Accreditation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1C1145-C46D-3133-38CD-EB4B1D6A407F}"/>
              </a:ext>
            </a:extLst>
          </p:cNvPr>
          <p:cNvSpPr txBox="1"/>
          <p:nvPr/>
        </p:nvSpPr>
        <p:spPr>
          <a:xfrm>
            <a:off x="6555386" y="2053048"/>
            <a:ext cx="4572000" cy="2600712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/>
          <a:p>
            <a:pPr marL="45720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b="1" i="1" kern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lang="en-US" sz="2800" kern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ker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Recognize new accreditors.</a:t>
            </a:r>
          </a:p>
          <a:p>
            <a:pPr marL="4572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ker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Attempt to deny federal recognition to existing accreditors (who have appeal rights).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17E053-4557-6A54-9A27-E63E076DD4EE}"/>
              </a:ext>
            </a:extLst>
          </p:cNvPr>
          <p:cNvSpPr txBox="1"/>
          <p:nvPr/>
        </p:nvSpPr>
        <p:spPr>
          <a:xfrm>
            <a:off x="2320826" y="1344424"/>
            <a:ext cx="75503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Without legislative changes, the Department…</a:t>
            </a:r>
            <a:endParaRPr lang="en-US" sz="2800" b="1"/>
          </a:p>
        </p:txBody>
      </p:sp>
      <p:pic>
        <p:nvPicPr>
          <p:cNvPr id="10" name="Graphic 9" descr="Checkmark with solid fill">
            <a:extLst>
              <a:ext uri="{FF2B5EF4-FFF2-40B4-BE49-F238E27FC236}">
                <a16:creationId xmlns:a16="http://schemas.microsoft.com/office/drawing/2014/main" id="{A3E5677E-632C-34A4-8114-7451EBAD7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33466" y="1943066"/>
            <a:ext cx="640080" cy="6400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Multiplication Sign 10">
            <a:extLst>
              <a:ext uri="{FF2B5EF4-FFF2-40B4-BE49-F238E27FC236}">
                <a16:creationId xmlns:a16="http://schemas.microsoft.com/office/drawing/2014/main" id="{CA12EA74-577E-F0A2-0D6A-5DC129670B6A}"/>
              </a:ext>
            </a:extLst>
          </p:cNvPr>
          <p:cNvSpPr>
            <a:spLocks noChangeAspect="1"/>
          </p:cNvSpPr>
          <p:nvPr/>
        </p:nvSpPr>
        <p:spPr>
          <a:xfrm>
            <a:off x="954221" y="1886454"/>
            <a:ext cx="764052" cy="731520"/>
          </a:xfrm>
          <a:prstGeom prst="mathMultiply">
            <a:avLst>
              <a:gd name="adj1" fmla="val 8747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177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45A74CD-3719-962A-DB43-A136BD352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1648690"/>
            <a:ext cx="9543010" cy="3560619"/>
          </a:xfrm>
        </p:spPr>
        <p:txBody>
          <a:bodyPr>
            <a:noAutofit/>
          </a:bodyPr>
          <a:lstStyle/>
          <a:p>
            <a:pPr marL="457200" indent="-342900">
              <a:spcBef>
                <a:spcPts val="0"/>
              </a:spcBef>
              <a:spcAft>
                <a:spcPts val="1200"/>
              </a:spcAft>
            </a:pP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State of Play: Political &amp; Governing Realities, Campaign Rhetoric</a:t>
            </a:r>
          </a:p>
          <a:p>
            <a:pPr marL="457200" indent="-342900">
              <a:spcBef>
                <a:spcPts val="0"/>
              </a:spcBef>
              <a:spcAft>
                <a:spcPts val="1200"/>
              </a:spcAft>
            </a:pP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Policy Concerns</a:t>
            </a:r>
          </a:p>
          <a:p>
            <a:pPr marL="457200" indent="-342900">
              <a:spcBef>
                <a:spcPts val="0"/>
              </a:spcBef>
              <a:spcAft>
                <a:spcPts val="1200"/>
              </a:spcAft>
            </a:pP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Budget Reconciliation: The Fast Track</a:t>
            </a:r>
          </a:p>
          <a:p>
            <a:pPr marL="457200" indent="-342900">
              <a:spcBef>
                <a:spcPts val="0"/>
              </a:spcBef>
              <a:spcAft>
                <a:spcPts val="1200"/>
              </a:spcAft>
            </a:pP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We Can Do</a:t>
            </a:r>
          </a:p>
          <a:p>
            <a:pPr marL="457200" indent="-342900">
              <a:spcBef>
                <a:spcPts val="0"/>
              </a:spcBef>
              <a:spcAft>
                <a:spcPts val="1200"/>
              </a:spcAft>
            </a:pP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Questions</a:t>
            </a:r>
          </a:p>
          <a:p>
            <a:pPr marL="114300" indent="0">
              <a:spcBef>
                <a:spcPts val="0"/>
              </a:spcBef>
              <a:spcAft>
                <a:spcPts val="1200"/>
              </a:spcAft>
              <a:buNone/>
            </a:pP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E455A63-7346-4AA9-B630-C64053857C04}"/>
              </a:ext>
            </a:extLst>
          </p:cNvPr>
          <p:cNvCxnSpPr/>
          <p:nvPr/>
        </p:nvCxnSpPr>
        <p:spPr>
          <a:xfrm>
            <a:off x="595226" y="1185388"/>
            <a:ext cx="10846963" cy="0"/>
          </a:xfrm>
          <a:prstGeom prst="line">
            <a:avLst/>
          </a:prstGeom>
          <a:ln w="38100">
            <a:solidFill>
              <a:srgbClr val="0026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2">
            <a:extLst>
              <a:ext uri="{FF2B5EF4-FFF2-40B4-BE49-F238E27FC236}">
                <a16:creationId xmlns:a16="http://schemas.microsoft.com/office/drawing/2014/main" id="{E3C6524D-6869-58C1-494A-4A7DB81B8CDC}"/>
              </a:ext>
            </a:extLst>
          </p:cNvPr>
          <p:cNvSpPr txBox="1">
            <a:spLocks/>
          </p:cNvSpPr>
          <p:nvPr/>
        </p:nvSpPr>
        <p:spPr>
          <a:xfrm>
            <a:off x="640080" y="548640"/>
            <a:ext cx="10789920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8650328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BBF6E3-B407-D82E-F531-9347419B3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8AD13C15-708F-76A6-59FD-6EA8807D1BCA}"/>
              </a:ext>
            </a:extLst>
          </p:cNvPr>
          <p:cNvSpPr txBox="1">
            <a:spLocks/>
          </p:cNvSpPr>
          <p:nvPr/>
        </p:nvSpPr>
        <p:spPr>
          <a:xfrm>
            <a:off x="640080" y="548640"/>
            <a:ext cx="11126787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Potential Opportunities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60FEA9-5926-2390-AE11-0E1F38A078D9}"/>
              </a:ext>
            </a:extLst>
          </p:cNvPr>
          <p:cNvCxnSpPr/>
          <p:nvPr/>
        </p:nvCxnSpPr>
        <p:spPr>
          <a:xfrm>
            <a:off x="595223" y="1185388"/>
            <a:ext cx="10846962" cy="0"/>
          </a:xfrm>
          <a:prstGeom prst="line">
            <a:avLst/>
          </a:prstGeom>
          <a:ln w="38100">
            <a:solidFill>
              <a:srgbClr val="0026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CECF0E88-E843-AE4E-BBFB-91680C4954FF}"/>
              </a:ext>
            </a:extLst>
          </p:cNvPr>
          <p:cNvGrpSpPr/>
          <p:nvPr/>
        </p:nvGrpSpPr>
        <p:grpSpPr>
          <a:xfrm>
            <a:off x="768854" y="1822137"/>
            <a:ext cx="2123671" cy="3408935"/>
            <a:chOff x="2559438" y="1282322"/>
            <a:chExt cx="1860369" cy="2759839"/>
          </a:xfrm>
          <a:solidFill>
            <a:schemeClr val="tx2">
              <a:lumMod val="90000"/>
              <a:lumOff val="10000"/>
            </a:schemeClr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CC352C6-59CF-76B9-0551-DEEA8228F2C2}"/>
                </a:ext>
              </a:extLst>
            </p:cNvPr>
            <p:cNvSpPr/>
            <p:nvPr/>
          </p:nvSpPr>
          <p:spPr>
            <a:xfrm>
              <a:off x="2559438" y="1700453"/>
              <a:ext cx="1860369" cy="2341708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4685E00-8370-7662-31E6-0D66B1C2C251}"/>
                </a:ext>
              </a:extLst>
            </p:cNvPr>
            <p:cNvSpPr/>
            <p:nvPr/>
          </p:nvSpPr>
          <p:spPr>
            <a:xfrm>
              <a:off x="3078142" y="1282322"/>
              <a:ext cx="822960" cy="725338"/>
            </a:xfrm>
            <a:prstGeom prst="ellips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8D23FD4-0FF6-01BD-BC05-3E104D0D0D15}"/>
              </a:ext>
            </a:extLst>
          </p:cNvPr>
          <p:cNvSpPr txBox="1"/>
          <p:nvPr/>
        </p:nvSpPr>
        <p:spPr>
          <a:xfrm>
            <a:off x="777400" y="2878277"/>
            <a:ext cx="2115125" cy="181588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Calibri"/>
              </a:rPr>
              <a:t>No automatic overtime adjustments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11C8F4C-1C59-83AF-434C-E3F6B516C2F1}"/>
              </a:ext>
            </a:extLst>
          </p:cNvPr>
          <p:cNvGrpSpPr/>
          <p:nvPr/>
        </p:nvGrpSpPr>
        <p:grpSpPr>
          <a:xfrm>
            <a:off x="3565472" y="1830602"/>
            <a:ext cx="2123671" cy="3408935"/>
            <a:chOff x="2559438" y="1282322"/>
            <a:chExt cx="1860369" cy="2759839"/>
          </a:xfrm>
          <a:solidFill>
            <a:schemeClr val="tx2">
              <a:lumMod val="90000"/>
              <a:lumOff val="10000"/>
            </a:schemeClr>
          </a:solid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B926ED5-6201-7213-6ED1-255B3F41B2E7}"/>
                </a:ext>
              </a:extLst>
            </p:cNvPr>
            <p:cNvSpPr/>
            <p:nvPr/>
          </p:nvSpPr>
          <p:spPr>
            <a:xfrm>
              <a:off x="2559438" y="1700453"/>
              <a:ext cx="1860369" cy="2341708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DC4F9B4-F4B6-3E41-60D0-961A9638CD90}"/>
                </a:ext>
              </a:extLst>
            </p:cNvPr>
            <p:cNvSpPr/>
            <p:nvPr/>
          </p:nvSpPr>
          <p:spPr>
            <a:xfrm>
              <a:off x="3078142" y="1282322"/>
              <a:ext cx="822960" cy="72533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US" sz="18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2D2BA556-BD6A-C0AB-D363-6B71C2062A20}"/>
              </a:ext>
            </a:extLst>
          </p:cNvPr>
          <p:cNvSpPr txBox="1"/>
          <p:nvPr/>
        </p:nvSpPr>
        <p:spPr>
          <a:xfrm>
            <a:off x="3574018" y="2886742"/>
            <a:ext cx="2115125" cy="224676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Calibri"/>
              </a:rPr>
              <a:t>Possible regulatory rollbacks (but not FVT)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85F7559-CC73-1178-39B5-188A9B320BC7}"/>
              </a:ext>
            </a:extLst>
          </p:cNvPr>
          <p:cNvGrpSpPr/>
          <p:nvPr/>
        </p:nvGrpSpPr>
        <p:grpSpPr>
          <a:xfrm>
            <a:off x="6332809" y="1830602"/>
            <a:ext cx="2123671" cy="3408935"/>
            <a:chOff x="2559438" y="1282322"/>
            <a:chExt cx="1860369" cy="2759839"/>
          </a:xfrm>
          <a:solidFill>
            <a:schemeClr val="tx2">
              <a:lumMod val="90000"/>
              <a:lumOff val="10000"/>
            </a:schemeClr>
          </a:solidFill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1065F96-58BC-105F-3474-1D9A1332A8FC}"/>
                </a:ext>
              </a:extLst>
            </p:cNvPr>
            <p:cNvSpPr/>
            <p:nvPr/>
          </p:nvSpPr>
          <p:spPr>
            <a:xfrm>
              <a:off x="2559438" y="1700453"/>
              <a:ext cx="1860369" cy="2341708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08871B2-F409-DFE2-DFD8-356CE7127681}"/>
                </a:ext>
              </a:extLst>
            </p:cNvPr>
            <p:cNvSpPr/>
            <p:nvPr/>
          </p:nvSpPr>
          <p:spPr>
            <a:xfrm>
              <a:off x="3078142" y="1282322"/>
              <a:ext cx="822960" cy="725338"/>
            </a:xfrm>
            <a:prstGeom prst="ellips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en-US" sz="18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7D54345-5DD1-D78B-4D70-8919805C57C6}"/>
              </a:ext>
            </a:extLst>
          </p:cNvPr>
          <p:cNvSpPr txBox="1"/>
          <p:nvPr/>
        </p:nvSpPr>
        <p:spPr>
          <a:xfrm>
            <a:off x="6341355" y="2886742"/>
            <a:ext cx="2115125" cy="181588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Calibri"/>
              </a:rPr>
              <a:t>Free public college not on the agenda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A3A0FC2-136B-F839-3DBB-801EDF4A4BD7}"/>
              </a:ext>
            </a:extLst>
          </p:cNvPr>
          <p:cNvGrpSpPr/>
          <p:nvPr/>
        </p:nvGrpSpPr>
        <p:grpSpPr>
          <a:xfrm>
            <a:off x="9100149" y="1830602"/>
            <a:ext cx="2123671" cy="3408935"/>
            <a:chOff x="2559438" y="1282322"/>
            <a:chExt cx="1860369" cy="2759839"/>
          </a:xfrm>
          <a:solidFill>
            <a:schemeClr val="accent4">
              <a:lumMod val="75000"/>
            </a:schemeClr>
          </a:solidFill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7B98203-39E0-726E-5CB1-CEA9F2D84420}"/>
                </a:ext>
              </a:extLst>
            </p:cNvPr>
            <p:cNvSpPr/>
            <p:nvPr/>
          </p:nvSpPr>
          <p:spPr>
            <a:xfrm>
              <a:off x="2559438" y="1700453"/>
              <a:ext cx="1860369" cy="2341708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84EBF5C-F67B-C90E-B9C6-6F9447171111}"/>
                </a:ext>
              </a:extLst>
            </p:cNvPr>
            <p:cNvSpPr/>
            <p:nvPr/>
          </p:nvSpPr>
          <p:spPr>
            <a:xfrm>
              <a:off x="3078142" y="1282322"/>
              <a:ext cx="822960" cy="725338"/>
            </a:xfrm>
            <a:prstGeom prst="ellips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en-US" sz="18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8A84B2E8-B85C-6DBC-DDD1-E943FC3E1590}"/>
              </a:ext>
            </a:extLst>
          </p:cNvPr>
          <p:cNvSpPr txBox="1"/>
          <p:nvPr/>
        </p:nvSpPr>
        <p:spPr>
          <a:xfrm>
            <a:off x="9108695" y="2886742"/>
            <a:ext cx="2115125" cy="224676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Calibri"/>
              </a:rPr>
              <a:t>NLRB: student workers and athletes </a:t>
            </a:r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≠</a:t>
            </a:r>
            <a:r>
              <a:rPr lang="en-US" sz="2800" b="1">
                <a:solidFill>
                  <a:schemeClr val="bg1"/>
                </a:solidFill>
                <a:latin typeface="Calibri"/>
              </a:rPr>
              <a:t> employees</a:t>
            </a:r>
          </a:p>
        </p:txBody>
      </p:sp>
    </p:spTree>
    <p:extLst>
      <p:ext uri="{BB962C8B-B14F-4D97-AF65-F5344CB8AC3E}">
        <p14:creationId xmlns:p14="http://schemas.microsoft.com/office/powerpoint/2010/main" val="2911466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A962DD-02DD-B25F-46E3-F4A1E4C29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BE5ABBC-2DD5-8D2E-1CDF-B828BC88B0FC}"/>
              </a:ext>
            </a:extLst>
          </p:cNvPr>
          <p:cNvCxnSpPr/>
          <p:nvPr/>
        </p:nvCxnSpPr>
        <p:spPr>
          <a:xfrm>
            <a:off x="595226" y="1185388"/>
            <a:ext cx="10846963" cy="0"/>
          </a:xfrm>
          <a:prstGeom prst="line">
            <a:avLst/>
          </a:prstGeom>
          <a:ln w="38100">
            <a:solidFill>
              <a:srgbClr val="0026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2">
            <a:extLst>
              <a:ext uri="{FF2B5EF4-FFF2-40B4-BE49-F238E27FC236}">
                <a16:creationId xmlns:a16="http://schemas.microsoft.com/office/drawing/2014/main" id="{E30C59DA-F5AE-0B22-EE1C-40C2E58537EE}"/>
              </a:ext>
            </a:extLst>
          </p:cNvPr>
          <p:cNvSpPr txBox="1">
            <a:spLocks/>
          </p:cNvSpPr>
          <p:nvPr/>
        </p:nvSpPr>
        <p:spPr>
          <a:xfrm>
            <a:off x="640080" y="548640"/>
            <a:ext cx="10789920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Deregulation: The Process</a:t>
            </a:r>
          </a:p>
        </p:txBody>
      </p:sp>
      <p:graphicFrame>
        <p:nvGraphicFramePr>
          <p:cNvPr id="3" name="Content Placeholder 6">
            <a:extLst>
              <a:ext uri="{FF2B5EF4-FFF2-40B4-BE49-F238E27FC236}">
                <a16:creationId xmlns:a16="http://schemas.microsoft.com/office/drawing/2014/main" id="{F93BC6B0-13CA-CC0A-67D7-FF7C393A7F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6127638"/>
              </p:ext>
            </p:extLst>
          </p:nvPr>
        </p:nvGraphicFramePr>
        <p:xfrm>
          <a:off x="1616956" y="2111996"/>
          <a:ext cx="9604764" cy="3560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4BC8856-8CBC-39C7-2A58-81C70C829E30}"/>
              </a:ext>
            </a:extLst>
          </p:cNvPr>
          <p:cNvSpPr txBox="1"/>
          <p:nvPr/>
        </p:nvSpPr>
        <p:spPr>
          <a:xfrm>
            <a:off x="595226" y="1656784"/>
            <a:ext cx="487737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51098">
              <a:buClr>
                <a:srgbClr val="000000"/>
              </a:buClr>
              <a:buFont typeface="Arial"/>
              <a:buNone/>
              <a:defRPr/>
            </a:pPr>
            <a:r>
              <a:rPr lang="en-US" sz="2200" b="1" ker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Regulations can only be reversed by the process under which they were enacted (unless superseded by legislation)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59EC2E-742B-D55E-9E17-3FC9431FD2BB}"/>
              </a:ext>
            </a:extLst>
          </p:cNvPr>
          <p:cNvSpPr txBox="1"/>
          <p:nvPr/>
        </p:nvSpPr>
        <p:spPr>
          <a:xfrm>
            <a:off x="4339220" y="4414762"/>
            <a:ext cx="316514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51098">
              <a:buClr>
                <a:srgbClr val="000000"/>
              </a:buClr>
              <a:buFont typeface="Arial"/>
              <a:buNone/>
              <a:defRPr/>
            </a:pPr>
            <a:r>
              <a:rPr lang="en-US" sz="2200" b="1" ker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Guidance can be issued or withdrawn at any time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53F55D-018B-1577-40C4-D84F822150A7}"/>
              </a:ext>
            </a:extLst>
          </p:cNvPr>
          <p:cNvSpPr txBox="1"/>
          <p:nvPr/>
        </p:nvSpPr>
        <p:spPr>
          <a:xfrm>
            <a:off x="7421857" y="1995339"/>
            <a:ext cx="29082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51098">
              <a:buClr>
                <a:srgbClr val="000000"/>
              </a:buClr>
              <a:buFont typeface="Arial"/>
              <a:buNone/>
              <a:defRPr/>
            </a:pPr>
            <a:r>
              <a:rPr lang="en-US" sz="2200" b="1" ker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Don’t forget about enforcement discretion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28AD29-33AE-8A15-A15D-A56A24152111}"/>
              </a:ext>
            </a:extLst>
          </p:cNvPr>
          <p:cNvSpPr txBox="1"/>
          <p:nvPr/>
        </p:nvSpPr>
        <p:spPr>
          <a:xfrm>
            <a:off x="1144501" y="2777154"/>
            <a:ext cx="37788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51098">
              <a:buClr>
                <a:srgbClr val="000000"/>
              </a:buClr>
              <a:buFont typeface="Arial"/>
              <a:buNone/>
              <a:defRPr/>
            </a:pPr>
            <a:r>
              <a:rPr lang="en-US" i="1" kern="0">
                <a:solidFill>
                  <a:srgbClr val="C04F1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E.g., FVT via neg-reg, Title IX via notice-and-comment rulemaking, etc.</a:t>
            </a:r>
            <a:endParaRPr lang="en-US" sz="2000" b="1" i="1" kern="0">
              <a:solidFill>
                <a:srgbClr val="C04F1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5B8846-5E1D-F006-2F6A-C64AD35DCC2B}"/>
              </a:ext>
            </a:extLst>
          </p:cNvPr>
          <p:cNvSpPr txBox="1"/>
          <p:nvPr/>
        </p:nvSpPr>
        <p:spPr>
          <a:xfrm>
            <a:off x="7688807" y="2764780"/>
            <a:ext cx="23743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51098">
              <a:buClr>
                <a:srgbClr val="000000"/>
              </a:buClr>
              <a:buFont typeface="Arial"/>
              <a:buNone/>
              <a:defRPr/>
            </a:pPr>
            <a:r>
              <a:rPr lang="en-US" i="1" kern="0">
                <a:solidFill>
                  <a:srgbClr val="C04F1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E.g., will be a big factor with Title VI</a:t>
            </a:r>
            <a:endParaRPr lang="en-US" sz="2000" b="1" i="1" kern="0">
              <a:solidFill>
                <a:srgbClr val="C04F1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79448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7CB689-968E-58B4-9391-5FF91CAE5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D428A9-FA40-98EF-A0F3-507AB943D1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2653"/>
              </a:clrFrom>
              <a:clrTo>
                <a:srgbClr val="00265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99" y="1676400"/>
            <a:ext cx="2077784" cy="49495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B6D1FB-F6F6-CDDD-459B-78613EBA5745}"/>
              </a:ext>
            </a:extLst>
          </p:cNvPr>
          <p:cNvCxnSpPr/>
          <p:nvPr/>
        </p:nvCxnSpPr>
        <p:spPr>
          <a:xfrm>
            <a:off x="1171575" y="3441953"/>
            <a:ext cx="9496425" cy="14131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2DDD99C7-1971-538E-8CBB-77048BFA59C9}"/>
              </a:ext>
            </a:extLst>
          </p:cNvPr>
          <p:cNvSpPr txBox="1">
            <a:spLocks/>
          </p:cNvSpPr>
          <p:nvPr/>
        </p:nvSpPr>
        <p:spPr>
          <a:xfrm>
            <a:off x="1188720" y="2670048"/>
            <a:ext cx="9509760" cy="76809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2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Budget Reconciliation: The Fast Track</a:t>
            </a:r>
            <a:endParaRPr lang="en-US" sz="420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7993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3D1CBD-0C0C-7657-7308-525067629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1609BDFB-310D-1DA0-43E4-1A59250DCA98}"/>
              </a:ext>
            </a:extLst>
          </p:cNvPr>
          <p:cNvSpPr txBox="1">
            <a:spLocks/>
          </p:cNvSpPr>
          <p:nvPr/>
        </p:nvSpPr>
        <p:spPr>
          <a:xfrm>
            <a:off x="640080" y="548640"/>
            <a:ext cx="10789920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Governing Realities</a:t>
            </a:r>
            <a:endParaRPr lang="en-US" sz="3600" b="1"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CAE4EC-0E63-42C9-1885-0E7503E9660D}"/>
              </a:ext>
            </a:extLst>
          </p:cNvPr>
          <p:cNvCxnSpPr/>
          <p:nvPr/>
        </p:nvCxnSpPr>
        <p:spPr>
          <a:xfrm>
            <a:off x="595226" y="1185388"/>
            <a:ext cx="10846963" cy="0"/>
          </a:xfrm>
          <a:prstGeom prst="line">
            <a:avLst/>
          </a:prstGeom>
          <a:ln w="38100">
            <a:solidFill>
              <a:srgbClr val="0026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ADB7896-AC96-9B65-5811-F664F00E40F4}"/>
              </a:ext>
            </a:extLst>
          </p:cNvPr>
          <p:cNvSpPr txBox="1"/>
          <p:nvPr/>
        </p:nvSpPr>
        <p:spPr>
          <a:xfrm>
            <a:off x="595226" y="1522683"/>
            <a:ext cx="10846963" cy="1538883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b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Senate</a:t>
            </a:r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53-47, Republican majority</a:t>
            </a:r>
          </a:p>
          <a:p>
            <a:pPr algn="ctr">
              <a:spcAft>
                <a:spcPts val="600"/>
              </a:spcAft>
            </a:pPr>
            <a:r>
              <a:rPr lang="en-US" sz="2800" b="1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House</a:t>
            </a:r>
            <a:r>
              <a:rPr lang="en-US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220-215, Republican majority</a:t>
            </a:r>
          </a:p>
          <a:p>
            <a:pPr algn="ctr"/>
            <a:r>
              <a:rPr lang="en-US" sz="2800" b="1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Department of Education</a:t>
            </a:r>
            <a:r>
              <a:rPr lang="en-US" sz="24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Secretary-nominee Linda McMahon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BB0C31-9239-0370-6B3E-4081664D5249}"/>
              </a:ext>
            </a:extLst>
          </p:cNvPr>
          <p:cNvSpPr txBox="1"/>
          <p:nvPr/>
        </p:nvSpPr>
        <p:spPr>
          <a:xfrm>
            <a:off x="1319908" y="4674009"/>
            <a:ext cx="18436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Republican-led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7BAC16-1823-A2B8-F27F-B281A91CFA64}"/>
              </a:ext>
            </a:extLst>
          </p:cNvPr>
          <p:cNvSpPr txBox="1"/>
          <p:nvPr/>
        </p:nvSpPr>
        <p:spPr>
          <a:xfrm>
            <a:off x="3955416" y="4679728"/>
            <a:ext cx="34144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President-Elect Donald Trump</a:t>
            </a:r>
            <a:endParaRPr lang="en-US" sz="20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25F36E-9F2E-B57C-614D-5989E45F8291}"/>
              </a:ext>
            </a:extLst>
          </p:cNvPr>
          <p:cNvSpPr txBox="1"/>
          <p:nvPr/>
        </p:nvSpPr>
        <p:spPr>
          <a:xfrm>
            <a:off x="8161710" y="3499529"/>
            <a:ext cx="2820473" cy="101566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0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Budget Reconciliation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BB5D10-4531-32A4-769C-E3795B8A3B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444" r="13608"/>
          <a:stretch/>
        </p:blipFill>
        <p:spPr>
          <a:xfrm>
            <a:off x="1655828" y="3465177"/>
            <a:ext cx="1171814" cy="11011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2CCA41-6ADD-6164-1F3E-828F82A3438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453" r="7162"/>
          <a:stretch/>
        </p:blipFill>
        <p:spPr>
          <a:xfrm>
            <a:off x="4326662" y="3455862"/>
            <a:ext cx="2426046" cy="1117854"/>
          </a:xfrm>
          <a:prstGeom prst="rect">
            <a:avLst/>
          </a:prstGeom>
        </p:spPr>
      </p:pic>
      <p:sp>
        <p:nvSpPr>
          <p:cNvPr id="11" name="Plus Sign 10">
            <a:extLst>
              <a:ext uri="{FF2B5EF4-FFF2-40B4-BE49-F238E27FC236}">
                <a16:creationId xmlns:a16="http://schemas.microsoft.com/office/drawing/2014/main" id="{ACFB695C-B09C-FC3B-DCC0-87EBC493B242}"/>
              </a:ext>
            </a:extLst>
          </p:cNvPr>
          <p:cNvSpPr/>
          <p:nvPr/>
        </p:nvSpPr>
        <p:spPr>
          <a:xfrm>
            <a:off x="3119952" y="3603487"/>
            <a:ext cx="914400" cy="914400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quals 11">
            <a:extLst>
              <a:ext uri="{FF2B5EF4-FFF2-40B4-BE49-F238E27FC236}">
                <a16:creationId xmlns:a16="http://schemas.microsoft.com/office/drawing/2014/main" id="{06D0A432-B15A-4FFD-C5AA-332D6D76B1DF}"/>
              </a:ext>
            </a:extLst>
          </p:cNvPr>
          <p:cNvSpPr/>
          <p:nvPr/>
        </p:nvSpPr>
        <p:spPr>
          <a:xfrm>
            <a:off x="7045018" y="3558532"/>
            <a:ext cx="914400" cy="914400"/>
          </a:xfrm>
          <a:prstGeom prst="mathEqua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CEE06C-B133-7777-2139-3E35DC0F31AF}"/>
              </a:ext>
            </a:extLst>
          </p:cNvPr>
          <p:cNvSpPr txBox="1"/>
          <p:nvPr/>
        </p:nvSpPr>
        <p:spPr>
          <a:xfrm>
            <a:off x="8161710" y="4652139"/>
            <a:ext cx="282047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Simple majority needed in Senate, bypasses 60-vote filibuster </a:t>
            </a:r>
            <a:endParaRPr lang="en-US" sz="20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8047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271F2-C4CA-AAEA-A55A-DF760795E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5C969D1-FECB-1BD8-37CC-793A6F83A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3810" y="1729049"/>
            <a:ext cx="5346190" cy="3481507"/>
          </a:xfr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571500" indent="-45720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>
                <a:solidFill>
                  <a:schemeClr val="bg1"/>
                </a:solidFill>
                <a:latin typeface="Calibri"/>
                <a:ea typeface="Calibri" panose="020F0502020204030204" pitchFamily="34" charset="0"/>
                <a:cs typeface="Calibri"/>
              </a:rPr>
              <a:t>Fast-track process in the Senate</a:t>
            </a:r>
          </a:p>
          <a:p>
            <a:pPr marL="571500" indent="-45720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>
                <a:solidFill>
                  <a:schemeClr val="bg1"/>
                </a:solidFill>
                <a:latin typeface="Calibri"/>
                <a:ea typeface="Calibri" panose="020F0502020204030204" pitchFamily="34" charset="0"/>
                <a:cs typeface="Calibri"/>
              </a:rPr>
              <a:t>Limited hours of debate – </a:t>
            </a:r>
            <a:br>
              <a:rPr lang="en-US" sz="2400">
                <a:solidFill>
                  <a:schemeClr val="bg1"/>
                </a:solidFill>
                <a:latin typeface="Calibri"/>
                <a:ea typeface="Calibri" panose="020F0502020204030204" pitchFamily="34" charset="0"/>
                <a:cs typeface="Calibri"/>
              </a:rPr>
            </a:br>
            <a:r>
              <a:rPr lang="en-US" sz="2400">
                <a:solidFill>
                  <a:schemeClr val="bg1"/>
                </a:solidFill>
                <a:latin typeface="Calibri"/>
                <a:ea typeface="Calibri" panose="020F0502020204030204" pitchFamily="34" charset="0"/>
                <a:cs typeface="Calibri"/>
              </a:rPr>
              <a:t>no filibuster allowed</a:t>
            </a:r>
          </a:p>
          <a:p>
            <a:pPr marL="571500" indent="-45720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>
                <a:solidFill>
                  <a:schemeClr val="bg1"/>
                </a:solidFill>
                <a:latin typeface="Calibri"/>
                <a:ea typeface="Calibri" panose="020F0502020204030204" pitchFamily="34" charset="0"/>
                <a:cs typeface="Calibri"/>
              </a:rPr>
              <a:t>Limited amendments – provisions must be germane</a:t>
            </a:r>
          </a:p>
          <a:p>
            <a:pPr marL="571500" indent="-45720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>
                <a:solidFill>
                  <a:schemeClr val="bg1"/>
                </a:solidFill>
                <a:latin typeface="Calibri"/>
                <a:ea typeface="Calibri" panose="020F0502020204030204" pitchFamily="34" charset="0"/>
                <a:cs typeface="Calibri"/>
              </a:rPr>
              <a:t>Simple majority – 50 votes – for passage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A90E90F-25C8-66A6-3DB1-3FD3629A3102}"/>
              </a:ext>
            </a:extLst>
          </p:cNvPr>
          <p:cNvCxnSpPr/>
          <p:nvPr/>
        </p:nvCxnSpPr>
        <p:spPr>
          <a:xfrm>
            <a:off x="595226" y="1185388"/>
            <a:ext cx="10846963" cy="0"/>
          </a:xfrm>
          <a:prstGeom prst="line">
            <a:avLst/>
          </a:prstGeom>
          <a:ln w="38100">
            <a:solidFill>
              <a:srgbClr val="0026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2">
            <a:extLst>
              <a:ext uri="{FF2B5EF4-FFF2-40B4-BE49-F238E27FC236}">
                <a16:creationId xmlns:a16="http://schemas.microsoft.com/office/drawing/2014/main" id="{D018D61B-7647-FBD3-2BAE-C3110ADD1E82}"/>
              </a:ext>
            </a:extLst>
          </p:cNvPr>
          <p:cNvSpPr txBox="1">
            <a:spLocks/>
          </p:cNvSpPr>
          <p:nvPr/>
        </p:nvSpPr>
        <p:spPr>
          <a:xfrm>
            <a:off x="640080" y="548640"/>
            <a:ext cx="10789920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is Budget Reconciliation?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8F6BB3-A757-5EDF-CF95-CF8B1EC5F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26" y="1729049"/>
            <a:ext cx="5488584" cy="348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298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271F2-C4CA-AAEA-A55A-DF760795E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A90E90F-25C8-66A6-3DB1-3FD3629A3102}"/>
              </a:ext>
            </a:extLst>
          </p:cNvPr>
          <p:cNvCxnSpPr/>
          <p:nvPr/>
        </p:nvCxnSpPr>
        <p:spPr>
          <a:xfrm>
            <a:off x="595226" y="1185388"/>
            <a:ext cx="10846963" cy="0"/>
          </a:xfrm>
          <a:prstGeom prst="line">
            <a:avLst/>
          </a:prstGeom>
          <a:ln w="38100">
            <a:solidFill>
              <a:srgbClr val="0026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2">
            <a:extLst>
              <a:ext uri="{FF2B5EF4-FFF2-40B4-BE49-F238E27FC236}">
                <a16:creationId xmlns:a16="http://schemas.microsoft.com/office/drawing/2014/main" id="{D018D61B-7647-FBD3-2BAE-C3110ADD1E82}"/>
              </a:ext>
            </a:extLst>
          </p:cNvPr>
          <p:cNvSpPr txBox="1">
            <a:spLocks/>
          </p:cNvSpPr>
          <p:nvPr/>
        </p:nvSpPr>
        <p:spPr>
          <a:xfrm>
            <a:off x="640080" y="548640"/>
            <a:ext cx="10789920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b="1">
                <a:latin typeface="Calibri"/>
                <a:ea typeface="Calibri"/>
                <a:cs typeface="Calibri"/>
              </a:rPr>
              <a:t>Reconciliation for Education</a:t>
            </a:r>
            <a:endParaRPr lang="en-US" sz="36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24756CC-CABE-F155-E75B-5F301D2B89CE}"/>
              </a:ext>
            </a:extLst>
          </p:cNvPr>
          <p:cNvGrpSpPr/>
          <p:nvPr/>
        </p:nvGrpSpPr>
        <p:grpSpPr>
          <a:xfrm>
            <a:off x="712433" y="1520350"/>
            <a:ext cx="3200400" cy="4303086"/>
            <a:chOff x="1992" y="0"/>
            <a:chExt cx="2088004" cy="3797414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23A2416D-A10D-FBF3-5847-A82E59062D9E}"/>
                </a:ext>
              </a:extLst>
            </p:cNvPr>
            <p:cNvSpPr/>
            <p:nvPr/>
          </p:nvSpPr>
          <p:spPr>
            <a:xfrm>
              <a:off x="1992" y="0"/>
              <a:ext cx="2088004" cy="3797414"/>
            </a:xfrm>
            <a:prstGeom prst="roundRect">
              <a:avLst>
                <a:gd name="adj" fmla="val 10000"/>
              </a:avLst>
            </a:pr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Rectangle: Rounded Corners 4">
              <a:extLst>
                <a:ext uri="{FF2B5EF4-FFF2-40B4-BE49-F238E27FC236}">
                  <a16:creationId xmlns:a16="http://schemas.microsoft.com/office/drawing/2014/main" id="{F2C39CC7-215D-D524-BCFD-10C513BDEA77}"/>
                </a:ext>
              </a:extLst>
            </p:cNvPr>
            <p:cNvSpPr txBox="1"/>
            <p:nvPr/>
          </p:nvSpPr>
          <p:spPr>
            <a:xfrm>
              <a:off x="1992" y="1345551"/>
              <a:ext cx="2077312" cy="1982327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142240" rIns="142240" bIns="142240" numCol="1" spcCol="1270" anchor="t" anchorCtr="1">
              <a:noAutofit/>
            </a:bodyPr>
            <a:lstStyle/>
            <a:p>
              <a:pPr marL="0" lvl="1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chemeClr val="bg1"/>
                </a:buClr>
              </a:pPr>
              <a:r>
                <a:rPr lang="en-US" sz="22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If Education committees receive an instruction, they must raise money from the Federal Student Loan Program, as it is the only entitlement program under their joint jurisdiction</a:t>
              </a:r>
              <a:endParaRPr lang="en-US" sz="2200" kern="1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FBEE5CF-7DA5-F3FE-0F9D-DA9F8B7D00C1}"/>
              </a:ext>
            </a:extLst>
          </p:cNvPr>
          <p:cNvGrpSpPr/>
          <p:nvPr/>
        </p:nvGrpSpPr>
        <p:grpSpPr>
          <a:xfrm>
            <a:off x="4444531" y="1520350"/>
            <a:ext cx="3216788" cy="4303086"/>
            <a:chOff x="-8700" y="0"/>
            <a:chExt cx="2098696" cy="3797414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BBD562E7-D7BD-D562-361B-850A30B957F4}"/>
                </a:ext>
              </a:extLst>
            </p:cNvPr>
            <p:cNvSpPr/>
            <p:nvPr/>
          </p:nvSpPr>
          <p:spPr>
            <a:xfrm>
              <a:off x="1992" y="0"/>
              <a:ext cx="2088004" cy="3797414"/>
            </a:xfrm>
            <a:prstGeom prst="roundRect">
              <a:avLst>
                <a:gd name="adj" fmla="val 10000"/>
              </a:avLst>
            </a:pr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6" name="Rectangle: Rounded Corners 4">
              <a:extLst>
                <a:ext uri="{FF2B5EF4-FFF2-40B4-BE49-F238E27FC236}">
                  <a16:creationId xmlns:a16="http://schemas.microsoft.com/office/drawing/2014/main" id="{1041AA13-4090-68C0-34D6-6A0F3BCDD48D}"/>
                </a:ext>
              </a:extLst>
            </p:cNvPr>
            <p:cNvSpPr txBox="1"/>
            <p:nvPr/>
          </p:nvSpPr>
          <p:spPr>
            <a:xfrm>
              <a:off x="-8700" y="1411602"/>
              <a:ext cx="2077312" cy="1982327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142240" rIns="142240" bIns="142240" numCol="1" spcCol="1270" anchor="t" anchorCtr="1">
              <a:noAutofit/>
            </a:bodyPr>
            <a:lstStyle/>
            <a:p>
              <a:pPr marL="0" lvl="1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chemeClr val="bg1"/>
                </a:buClr>
              </a:pPr>
              <a:r>
                <a:rPr lang="en-US" sz="22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Process has been used by both parties to pass partisan tax, healthcare, and student loan bills</a:t>
              </a:r>
              <a:endParaRPr lang="en-US" sz="2200" kern="1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A658E2-FD2E-0ECA-C94B-6AA22F9198F3}"/>
              </a:ext>
            </a:extLst>
          </p:cNvPr>
          <p:cNvGrpSpPr/>
          <p:nvPr/>
        </p:nvGrpSpPr>
        <p:grpSpPr>
          <a:xfrm>
            <a:off x="8218912" y="1520350"/>
            <a:ext cx="3200400" cy="4303086"/>
            <a:chOff x="1992" y="0"/>
            <a:chExt cx="2088004" cy="3797414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A73BDB3F-F43B-88F7-D0E9-3A41E73F2D08}"/>
                </a:ext>
              </a:extLst>
            </p:cNvPr>
            <p:cNvSpPr/>
            <p:nvPr/>
          </p:nvSpPr>
          <p:spPr>
            <a:xfrm>
              <a:off x="1992" y="0"/>
              <a:ext cx="2088004" cy="3797414"/>
            </a:xfrm>
            <a:prstGeom prst="roundRect">
              <a:avLst>
                <a:gd name="adj" fmla="val 10000"/>
              </a:avLst>
            </a:pr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0" name="Rectangle: Rounded Corners 4">
              <a:extLst>
                <a:ext uri="{FF2B5EF4-FFF2-40B4-BE49-F238E27FC236}">
                  <a16:creationId xmlns:a16="http://schemas.microsoft.com/office/drawing/2014/main" id="{69AFA186-E990-08FB-B7AA-4E53E5E93594}"/>
                </a:ext>
              </a:extLst>
            </p:cNvPr>
            <p:cNvSpPr txBox="1"/>
            <p:nvPr/>
          </p:nvSpPr>
          <p:spPr>
            <a:xfrm>
              <a:off x="12684" y="1411602"/>
              <a:ext cx="2077312" cy="1982327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142240" rIns="142240" bIns="142240" numCol="1" spcCol="1270" anchor="t" anchorCtr="1">
              <a:noAutofit/>
            </a:bodyPr>
            <a:lstStyle/>
            <a:p>
              <a:pPr marL="0" lvl="1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chemeClr val="bg1"/>
                </a:buClr>
              </a:pPr>
              <a:r>
                <a:rPr lang="en-US" sz="22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CCRA would save $185 billion in the student loan program </a:t>
              </a:r>
              <a:endParaRPr lang="en-US" sz="2200" kern="1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5" name="Graphic 44" descr="Meeting with solid fill">
            <a:extLst>
              <a:ext uri="{FF2B5EF4-FFF2-40B4-BE49-F238E27FC236}">
                <a16:creationId xmlns:a16="http://schemas.microsoft.com/office/drawing/2014/main" id="{BEE97EBC-7422-9433-7EEB-4E3B1C44EC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79442" y="1602263"/>
            <a:ext cx="1449994" cy="1449994"/>
          </a:xfrm>
          <a:prstGeom prst="rect">
            <a:avLst/>
          </a:prstGeom>
        </p:spPr>
      </p:pic>
      <p:pic>
        <p:nvPicPr>
          <p:cNvPr id="47" name="Graphic 46" descr="Circles with arrows with solid fill">
            <a:extLst>
              <a:ext uri="{FF2B5EF4-FFF2-40B4-BE49-F238E27FC236}">
                <a16:creationId xmlns:a16="http://schemas.microsoft.com/office/drawing/2014/main" id="{D6598A28-CF81-2ADE-390D-04BE275AA1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59951" y="1714258"/>
            <a:ext cx="1402335" cy="1402335"/>
          </a:xfrm>
          <a:prstGeom prst="rect">
            <a:avLst/>
          </a:prstGeom>
        </p:spPr>
      </p:pic>
      <p:pic>
        <p:nvPicPr>
          <p:cNvPr id="49" name="Graphic 48" descr="Safe with solid fill">
            <a:extLst>
              <a:ext uri="{FF2B5EF4-FFF2-40B4-BE49-F238E27FC236}">
                <a16:creationId xmlns:a16="http://schemas.microsoft.com/office/drawing/2014/main" id="{971BCC24-BD51-B255-3C5E-C9586FC4CC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06079" y="1797529"/>
            <a:ext cx="1242453" cy="124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3053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3B3C6D-C4E4-9CF1-B171-3C2181242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5FBE14-B568-90D8-D06A-E5C33D6AA9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2653"/>
              </a:clrFrom>
              <a:clrTo>
                <a:srgbClr val="00265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99" y="1676400"/>
            <a:ext cx="2077784" cy="49495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E86B2A3-C1F2-A63E-F9AF-6F84083EBC7A}"/>
              </a:ext>
            </a:extLst>
          </p:cNvPr>
          <p:cNvCxnSpPr/>
          <p:nvPr/>
        </p:nvCxnSpPr>
        <p:spPr>
          <a:xfrm>
            <a:off x="1171575" y="3441953"/>
            <a:ext cx="9496425" cy="14131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3D696A85-93D7-C880-C32C-C02C2F0DFC36}"/>
              </a:ext>
            </a:extLst>
          </p:cNvPr>
          <p:cNvSpPr txBox="1">
            <a:spLocks/>
          </p:cNvSpPr>
          <p:nvPr/>
        </p:nvSpPr>
        <p:spPr>
          <a:xfrm>
            <a:off x="1188720" y="2670048"/>
            <a:ext cx="9509760" cy="76809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2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 We Can Do</a:t>
            </a:r>
          </a:p>
        </p:txBody>
      </p:sp>
    </p:spTree>
    <p:extLst>
      <p:ext uri="{BB962C8B-B14F-4D97-AF65-F5344CB8AC3E}">
        <p14:creationId xmlns:p14="http://schemas.microsoft.com/office/powerpoint/2010/main" val="8684357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40080" y="548640"/>
            <a:ext cx="10789920" cy="64008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6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Advocacy Mindset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A2B799D-A46C-0D12-CA67-8E54946B10B4}"/>
              </a:ext>
            </a:extLst>
          </p:cNvPr>
          <p:cNvCxnSpPr/>
          <p:nvPr/>
        </p:nvCxnSpPr>
        <p:spPr>
          <a:xfrm>
            <a:off x="595223" y="1185388"/>
            <a:ext cx="10846962" cy="0"/>
          </a:xfrm>
          <a:prstGeom prst="line">
            <a:avLst/>
          </a:prstGeom>
          <a:ln w="38100">
            <a:solidFill>
              <a:srgbClr val="0026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D8F149C-4DAB-0FBF-D8D2-280F97B956EF}"/>
              </a:ext>
            </a:extLst>
          </p:cNvPr>
          <p:cNvSpPr txBox="1"/>
          <p:nvPr/>
        </p:nvSpPr>
        <p:spPr>
          <a:xfrm>
            <a:off x="5524200" y="2138382"/>
            <a:ext cx="59058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Cultivating an </a:t>
            </a:r>
            <a:r>
              <a:rPr lang="en-US" sz="3200" b="1" u="sng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advocacy mindset</a:t>
            </a:r>
            <a:r>
              <a:rPr lang="en-US" sz="320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 behalf of your institution and our sector with elected officials.</a:t>
            </a:r>
          </a:p>
        </p:txBody>
      </p:sp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631FE613-83ED-D86C-A7D3-1E0B7679E2DA}"/>
              </a:ext>
            </a:extLst>
          </p:cNvPr>
          <p:cNvSpPr/>
          <p:nvPr/>
        </p:nvSpPr>
        <p:spPr>
          <a:xfrm>
            <a:off x="624735" y="1762165"/>
            <a:ext cx="3739352" cy="2322095"/>
          </a:xfrm>
          <a:prstGeom prst="wedgeRectCallout">
            <a:avLst>
              <a:gd name="adj1" fmla="val 30647"/>
              <a:gd name="adj2" fmla="val 69792"/>
            </a:avLst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CE3BA6-22AE-779B-3C6D-37BF2AA56C61}"/>
              </a:ext>
            </a:extLst>
          </p:cNvPr>
          <p:cNvSpPr txBox="1"/>
          <p:nvPr/>
        </p:nvSpPr>
        <p:spPr>
          <a:xfrm>
            <a:off x="632528" y="2606062"/>
            <a:ext cx="37393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Castellar" panose="020A0402060406010301" pitchFamily="18" charset="0"/>
              </a:rPr>
              <a:t>Advocacy</a:t>
            </a:r>
          </a:p>
        </p:txBody>
      </p:sp>
      <p:sp>
        <p:nvSpPr>
          <p:cNvPr id="8" name="Half Frame 7">
            <a:extLst>
              <a:ext uri="{FF2B5EF4-FFF2-40B4-BE49-F238E27FC236}">
                <a16:creationId xmlns:a16="http://schemas.microsoft.com/office/drawing/2014/main" id="{7C6AB49C-9B0E-C2F1-E893-A64983AACE25}"/>
              </a:ext>
            </a:extLst>
          </p:cNvPr>
          <p:cNvSpPr/>
          <p:nvPr/>
        </p:nvSpPr>
        <p:spPr>
          <a:xfrm>
            <a:off x="720988" y="1881479"/>
            <a:ext cx="2105526" cy="709220"/>
          </a:xfrm>
          <a:prstGeom prst="halfFrame">
            <a:avLst>
              <a:gd name="adj1" fmla="val 17110"/>
              <a:gd name="adj2" fmla="val 1806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BA1DB8-758E-7F77-73B3-C88484DE4A69}"/>
              </a:ext>
            </a:extLst>
          </p:cNvPr>
          <p:cNvCxnSpPr>
            <a:cxnSpLocks/>
          </p:cNvCxnSpPr>
          <p:nvPr/>
        </p:nvCxnSpPr>
        <p:spPr>
          <a:xfrm>
            <a:off x="1924145" y="1449344"/>
            <a:ext cx="0" cy="312821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BE448D8-582C-8290-3B80-111841DE74A0}"/>
              </a:ext>
            </a:extLst>
          </p:cNvPr>
          <p:cNvCxnSpPr>
            <a:cxnSpLocks/>
          </p:cNvCxnSpPr>
          <p:nvPr/>
        </p:nvCxnSpPr>
        <p:spPr>
          <a:xfrm flipH="1">
            <a:off x="1924145" y="1469397"/>
            <a:ext cx="2719137" cy="0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6B30A57-7998-0741-4589-D07590FE04F5}"/>
              </a:ext>
            </a:extLst>
          </p:cNvPr>
          <p:cNvCxnSpPr>
            <a:cxnSpLocks/>
          </p:cNvCxnSpPr>
          <p:nvPr/>
        </p:nvCxnSpPr>
        <p:spPr>
          <a:xfrm flipV="1">
            <a:off x="4621832" y="1495523"/>
            <a:ext cx="0" cy="1289326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49B9F7D-28BD-FFB9-5A15-4C632FACDF8B}"/>
              </a:ext>
            </a:extLst>
          </p:cNvPr>
          <p:cNvCxnSpPr>
            <a:cxnSpLocks/>
          </p:cNvCxnSpPr>
          <p:nvPr/>
        </p:nvCxnSpPr>
        <p:spPr>
          <a:xfrm>
            <a:off x="4597768" y="2929228"/>
            <a:ext cx="846569" cy="0"/>
          </a:xfrm>
          <a:prstGeom prst="straightConnector1">
            <a:avLst/>
          </a:prstGeom>
          <a:ln w="57150">
            <a:solidFill>
              <a:srgbClr val="00206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Half Frame 40">
            <a:extLst>
              <a:ext uri="{FF2B5EF4-FFF2-40B4-BE49-F238E27FC236}">
                <a16:creationId xmlns:a16="http://schemas.microsoft.com/office/drawing/2014/main" id="{62ABF45C-3BED-7847-5CBC-D8253D11CC01}"/>
              </a:ext>
            </a:extLst>
          </p:cNvPr>
          <p:cNvSpPr/>
          <p:nvPr/>
        </p:nvSpPr>
        <p:spPr>
          <a:xfrm rot="10800000">
            <a:off x="2120149" y="3201022"/>
            <a:ext cx="2105526" cy="709220"/>
          </a:xfrm>
          <a:prstGeom prst="halfFrame">
            <a:avLst>
              <a:gd name="adj1" fmla="val 17110"/>
              <a:gd name="adj2" fmla="val 1806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Scroll: Horizontal 41">
            <a:extLst>
              <a:ext uri="{FF2B5EF4-FFF2-40B4-BE49-F238E27FC236}">
                <a16:creationId xmlns:a16="http://schemas.microsoft.com/office/drawing/2014/main" id="{1F30B9A3-2827-5A2F-D103-D479910863E1}"/>
              </a:ext>
            </a:extLst>
          </p:cNvPr>
          <p:cNvSpPr/>
          <p:nvPr/>
        </p:nvSpPr>
        <p:spPr>
          <a:xfrm>
            <a:off x="7327231" y="3681666"/>
            <a:ext cx="4018547" cy="2414557"/>
          </a:xfrm>
          <a:prstGeom prst="horizontalScroll">
            <a:avLst>
              <a:gd name="adj" fmla="val 15915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6EF82D0-D3A6-D459-4C65-A2CE4EC2B682}"/>
              </a:ext>
            </a:extLst>
          </p:cNvPr>
          <p:cNvSpPr txBox="1"/>
          <p:nvPr/>
        </p:nvSpPr>
        <p:spPr>
          <a:xfrm>
            <a:off x="7327231" y="4263590"/>
            <a:ext cx="401854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Castellar" panose="020A0402060406010301" pitchFamily="18" charset="0"/>
              </a:rPr>
              <a:t>Positive outcomes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FE5F49F-EB5D-76B7-680C-460200EFCD00}"/>
              </a:ext>
            </a:extLst>
          </p:cNvPr>
          <p:cNvCxnSpPr>
            <a:cxnSpLocks/>
          </p:cNvCxnSpPr>
          <p:nvPr/>
        </p:nvCxnSpPr>
        <p:spPr>
          <a:xfrm flipV="1">
            <a:off x="6096000" y="3805749"/>
            <a:ext cx="0" cy="1289326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0550538-2B6C-2A68-8935-60C6E1BD0581}"/>
              </a:ext>
            </a:extLst>
          </p:cNvPr>
          <p:cNvCxnSpPr>
            <a:cxnSpLocks/>
          </p:cNvCxnSpPr>
          <p:nvPr/>
        </p:nvCxnSpPr>
        <p:spPr>
          <a:xfrm>
            <a:off x="6071936" y="5239454"/>
            <a:ext cx="846569" cy="0"/>
          </a:xfrm>
          <a:prstGeom prst="straightConnector1">
            <a:avLst/>
          </a:prstGeom>
          <a:ln w="57150">
            <a:solidFill>
              <a:srgbClr val="00206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902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5E1034-C2BB-3F48-6E76-C369E7D0F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C48F595-C9A9-E3CF-61D6-16942AB39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548640"/>
            <a:ext cx="10789920" cy="64008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Next Steps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DCC9743-D7CC-9872-0CED-5D88F812401F}"/>
              </a:ext>
            </a:extLst>
          </p:cNvPr>
          <p:cNvCxnSpPr/>
          <p:nvPr/>
        </p:nvCxnSpPr>
        <p:spPr>
          <a:xfrm>
            <a:off x="595226" y="1185388"/>
            <a:ext cx="10846963" cy="0"/>
          </a:xfrm>
          <a:prstGeom prst="line">
            <a:avLst/>
          </a:prstGeom>
          <a:ln w="38100">
            <a:solidFill>
              <a:srgbClr val="0026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CDE2EAB-FB7E-0509-25F5-5F862E2566A5}"/>
              </a:ext>
            </a:extLst>
          </p:cNvPr>
          <p:cNvGrpSpPr/>
          <p:nvPr/>
        </p:nvGrpSpPr>
        <p:grpSpPr>
          <a:xfrm>
            <a:off x="640080" y="1554480"/>
            <a:ext cx="10762488" cy="2946400"/>
            <a:chOff x="941250" y="1630746"/>
            <a:chExt cx="10762488" cy="3657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2C8A87AA-A548-BC9E-FB2D-80179A81FCCA}"/>
                    </a:ext>
                  </a:extLst>
                </p14:cNvPr>
                <p14:cNvContentPartPr/>
                <p14:nvPr/>
              </p14:nvContentPartPr>
              <p14:xfrm>
                <a:off x="1448765" y="1987623"/>
                <a:ext cx="360" cy="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2C8A87AA-A548-BC9E-FB2D-80179A81FCCA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442645" y="1981503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5FAB067-AA61-DE19-7753-41CEFEE9FE9F}"/>
                </a:ext>
              </a:extLst>
            </p:cNvPr>
            <p:cNvSpPr txBox="1"/>
            <p:nvPr/>
          </p:nvSpPr>
          <p:spPr>
            <a:xfrm>
              <a:off x="941250" y="1630746"/>
              <a:ext cx="10762488" cy="3657600"/>
            </a:xfrm>
            <a:prstGeom prst="rect">
              <a:avLst/>
            </a:prstGeom>
            <a:solidFill>
              <a:srgbClr val="001D58"/>
            </a:solidFill>
          </p:spPr>
          <p:txBody>
            <a:bodyPr wrap="square" anchor="ctr">
              <a:noAutofit/>
            </a:bodyPr>
            <a:lstStyle/>
            <a:p>
              <a:pPr marL="744538" indent="-457200">
                <a:lnSpc>
                  <a:spcPct val="90000"/>
                </a:lnSpc>
                <a:spcBef>
                  <a:spcPts val="0"/>
                </a:spcBef>
                <a:spcAft>
                  <a:spcPts val="1800"/>
                </a:spcAft>
                <a:buSzPct val="75000"/>
                <a:buFont typeface="Arial" panose="020B0604020202020204" pitchFamily="34" charset="0"/>
                <a:buChar char="•"/>
              </a:pPr>
              <a:r>
                <a:rPr lang="en-US" sz="280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Identify who on your campus is stewarding relationships with </a:t>
              </a:r>
              <a:r>
                <a:rPr lang="en-US" sz="2800" b="1">
                  <a:solidFill>
                    <a:srgbClr val="ED7D3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policymakers</a:t>
              </a:r>
              <a:r>
                <a:rPr lang="en-US" sz="2800" b="1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2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744538" indent="-457200">
                <a:lnSpc>
                  <a:spcPct val="90000"/>
                </a:lnSpc>
                <a:spcBef>
                  <a:spcPts val="0"/>
                </a:spcBef>
                <a:spcAft>
                  <a:spcPts val="1800"/>
                </a:spcAft>
                <a:buSzPct val="75000"/>
                <a:buFont typeface="Arial" panose="020B0604020202020204" pitchFamily="34" charset="0"/>
                <a:buChar char="•"/>
              </a:pPr>
              <a:r>
                <a:rPr lang="en-US" sz="280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Are policymakers in your </a:t>
              </a:r>
              <a:r>
                <a:rPr lang="en-US" sz="2800" b="1">
                  <a:solidFill>
                    <a:srgbClr val="ED7D3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stewardship portfolio</a:t>
              </a:r>
              <a:r>
                <a:rPr lang="en-US" sz="280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? If not, could they be?</a:t>
              </a:r>
            </a:p>
            <a:p>
              <a:pPr marL="744538" indent="-457200">
                <a:lnSpc>
                  <a:spcPct val="90000"/>
                </a:lnSpc>
                <a:spcBef>
                  <a:spcPts val="0"/>
                </a:spcBef>
                <a:spcAft>
                  <a:spcPts val="1800"/>
                </a:spcAft>
                <a:buSzPct val="75000"/>
                <a:buFont typeface="Arial" panose="020B0604020202020204" pitchFamily="34" charset="0"/>
                <a:buChar char="•"/>
              </a:pPr>
              <a:r>
                <a:rPr lang="en-US" sz="280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Are there </a:t>
              </a:r>
              <a:r>
                <a:rPr lang="en-US" sz="2800" b="1">
                  <a:solidFill>
                    <a:srgbClr val="ED7D3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other constituencies </a:t>
              </a:r>
              <a:r>
                <a:rPr lang="en-US" sz="280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that you need to engage?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52013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CD7754-6EA1-29D9-65C2-3745CB962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B75B5437-7C09-774F-4AA5-B8060899C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548640"/>
            <a:ext cx="10789920" cy="64008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ker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Engaging Elected Officials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2451C51-53FC-F8C2-601B-8965E1AC2A48}"/>
              </a:ext>
            </a:extLst>
          </p:cNvPr>
          <p:cNvCxnSpPr/>
          <p:nvPr/>
        </p:nvCxnSpPr>
        <p:spPr>
          <a:xfrm>
            <a:off x="595226" y="1185388"/>
            <a:ext cx="1084696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8EB55F8-3E5C-4B15-EE34-8354141785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83826" y="1554480"/>
            <a:ext cx="3346173" cy="2500685"/>
          </a:xfrm>
          <a:solidFill>
            <a:srgbClr val="001D58"/>
          </a:solidFill>
          <a:ln>
            <a:solidFill>
              <a:srgbClr val="001D58"/>
            </a:solidFill>
          </a:ln>
        </p:spPr>
        <p:txBody>
          <a:bodyPr anchor="ctr">
            <a:noAutofit/>
          </a:bodyPr>
          <a:lstStyle/>
          <a:p>
            <a:pPr marL="111125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Types of meetings:</a:t>
            </a:r>
          </a:p>
          <a:p>
            <a:pPr marL="517525" indent="-285750" rtl="0">
              <a:spcBef>
                <a:spcPts val="0"/>
              </a:spcBef>
              <a:spcAft>
                <a:spcPts val="600"/>
              </a:spcAft>
            </a:pPr>
            <a:r>
              <a:rPr lang="en-US" sz="20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On-boarding</a:t>
            </a:r>
          </a:p>
          <a:p>
            <a:pPr marL="517525" indent="-285750" rtl="0">
              <a:spcBef>
                <a:spcPts val="0"/>
              </a:spcBef>
              <a:spcAft>
                <a:spcPts val="600"/>
              </a:spcAft>
            </a:pPr>
            <a:r>
              <a:rPr lang="en-US" sz="20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Home – on campus</a:t>
            </a:r>
          </a:p>
          <a:p>
            <a:pPr marL="517525" indent="-285750" rtl="0">
              <a:spcBef>
                <a:spcPts val="0"/>
              </a:spcBef>
              <a:spcAft>
                <a:spcPts val="600"/>
              </a:spcAft>
            </a:pPr>
            <a:r>
              <a:rPr lang="en-US" sz="20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Away – Washington D.C.</a:t>
            </a:r>
          </a:p>
          <a:p>
            <a:pPr marL="517525" indent="-285750" rtl="0">
              <a:spcBef>
                <a:spcPts val="0"/>
              </a:spcBef>
              <a:spcAft>
                <a:spcPts val="600"/>
              </a:spcAft>
            </a:pPr>
            <a:r>
              <a:rPr lang="en-US" sz="20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State Association</a:t>
            </a:r>
          </a:p>
          <a:p>
            <a:pPr marL="517525" indent="-285750" rtl="0">
              <a:spcBef>
                <a:spcPts val="0"/>
              </a:spcBef>
            </a:pPr>
            <a:r>
              <a:rPr lang="en-US" sz="20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NAICU Advocacy Day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CC98E3EC-6918-90A9-BD20-4A488947BD3C}"/>
              </a:ext>
            </a:extLst>
          </p:cNvPr>
          <p:cNvSpPr txBox="1">
            <a:spLocks/>
          </p:cNvSpPr>
          <p:nvPr/>
        </p:nvSpPr>
        <p:spPr>
          <a:xfrm>
            <a:off x="595227" y="1554479"/>
            <a:ext cx="7329573" cy="456987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to talk with a legislator</a:t>
            </a:r>
          </a:p>
          <a:p>
            <a:pPr marL="685800" indent="-457200">
              <a:spcBef>
                <a:spcPts val="0"/>
              </a:spcBef>
              <a:spcAft>
                <a:spcPts val="1200"/>
              </a:spcAft>
            </a:pPr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Relax: Legislators, and their staff, are people, too. </a:t>
            </a:r>
          </a:p>
          <a:p>
            <a:pPr marL="685800" indent="-457200">
              <a:spcBef>
                <a:spcPts val="0"/>
              </a:spcBef>
              <a:spcAft>
                <a:spcPts val="1200"/>
              </a:spcAft>
            </a:pPr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Make it real: Introduce your institution</a:t>
            </a:r>
            <a:br>
              <a:rPr 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tell your story.</a:t>
            </a:r>
          </a:p>
          <a:p>
            <a:pPr marL="685800" indent="-457200">
              <a:spcBef>
                <a:spcPts val="0"/>
              </a:spcBef>
              <a:spcAft>
                <a:spcPts val="1200"/>
              </a:spcAft>
            </a:pPr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 direct: Ask the question, “can you support our students by voting for/against a bill or funding?”</a:t>
            </a:r>
          </a:p>
          <a:p>
            <a:pPr marL="685800" indent="-457200">
              <a:spcBef>
                <a:spcPts val="0"/>
              </a:spcBef>
              <a:spcAft>
                <a:spcPts val="1200"/>
              </a:spcAft>
            </a:pPr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Don’t speculate.</a:t>
            </a:r>
          </a:p>
          <a:p>
            <a:pPr marL="685800" indent="-457200">
              <a:spcBef>
                <a:spcPts val="0"/>
              </a:spcBef>
              <a:spcAft>
                <a:spcPts val="1200"/>
              </a:spcAft>
            </a:pPr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and be fair and unbiased.</a:t>
            </a:r>
          </a:p>
          <a:p>
            <a:pPr marL="685800" indent="-457200">
              <a:spcBef>
                <a:spcPts val="0"/>
              </a:spcBef>
              <a:spcAft>
                <a:spcPts val="1200"/>
              </a:spcAft>
            </a:pPr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 yourself.</a:t>
            </a:r>
          </a:p>
        </p:txBody>
      </p:sp>
    </p:spTree>
    <p:extLst>
      <p:ext uri="{BB962C8B-B14F-4D97-AF65-F5344CB8AC3E}">
        <p14:creationId xmlns:p14="http://schemas.microsoft.com/office/powerpoint/2010/main" val="3402390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3A908-935C-EBF6-0854-A2ABA3B89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ECEDFD-73D2-4959-477B-1CC022CC84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2653"/>
              </a:clrFrom>
              <a:clrTo>
                <a:srgbClr val="00265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99" y="1676400"/>
            <a:ext cx="2077784" cy="49495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6CBB66-9493-5830-2529-4E61FFBEAAC1}"/>
              </a:ext>
            </a:extLst>
          </p:cNvPr>
          <p:cNvCxnSpPr/>
          <p:nvPr/>
        </p:nvCxnSpPr>
        <p:spPr>
          <a:xfrm>
            <a:off x="1171575" y="3441953"/>
            <a:ext cx="9496425" cy="14131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A7B8B8F9-76B8-0201-6296-48161DE04414}"/>
              </a:ext>
            </a:extLst>
          </p:cNvPr>
          <p:cNvSpPr txBox="1">
            <a:spLocks/>
          </p:cNvSpPr>
          <p:nvPr/>
        </p:nvSpPr>
        <p:spPr>
          <a:xfrm>
            <a:off x="1188720" y="2670048"/>
            <a:ext cx="9509760" cy="76809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2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State of Play</a:t>
            </a:r>
          </a:p>
        </p:txBody>
      </p:sp>
    </p:spTree>
    <p:extLst>
      <p:ext uri="{BB962C8B-B14F-4D97-AF65-F5344CB8AC3E}">
        <p14:creationId xmlns:p14="http://schemas.microsoft.com/office/powerpoint/2010/main" val="40376780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40080" y="548640"/>
            <a:ext cx="10789920" cy="64008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600" b="1">
                <a:latin typeface="Calibri"/>
                <a:ea typeface="Calibri"/>
                <a:cs typeface="Calibri"/>
              </a:rPr>
              <a:t>Immediate Action: Oppose Risk Sharing in CCRA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A2B799D-A46C-0D12-CA67-8E54946B10B4}"/>
              </a:ext>
            </a:extLst>
          </p:cNvPr>
          <p:cNvCxnSpPr/>
          <p:nvPr/>
        </p:nvCxnSpPr>
        <p:spPr>
          <a:xfrm>
            <a:off x="595223" y="1185388"/>
            <a:ext cx="10846962" cy="0"/>
          </a:xfrm>
          <a:prstGeom prst="line">
            <a:avLst/>
          </a:prstGeom>
          <a:ln w="38100">
            <a:solidFill>
              <a:srgbClr val="0026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9EC36944-A272-BE74-DB89-23D011A7420F}"/>
              </a:ext>
            </a:extLst>
          </p:cNvPr>
          <p:cNvGrpSpPr/>
          <p:nvPr/>
        </p:nvGrpSpPr>
        <p:grpSpPr>
          <a:xfrm>
            <a:off x="595223" y="1676766"/>
            <a:ext cx="3586900" cy="4303086"/>
            <a:chOff x="-250171" y="0"/>
            <a:chExt cx="2340167" cy="3797414"/>
          </a:xfrm>
          <a:noFill/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F647047-6092-53B3-D90B-FBD6E9DC21EF}"/>
                </a:ext>
              </a:extLst>
            </p:cNvPr>
            <p:cNvSpPr/>
            <p:nvPr/>
          </p:nvSpPr>
          <p:spPr>
            <a:xfrm>
              <a:off x="1992" y="0"/>
              <a:ext cx="2088004" cy="379741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>
                <a:solidFill>
                  <a:srgbClr val="002654"/>
                </a:solidFill>
              </a:endParaRPr>
            </a:p>
          </p:txBody>
        </p:sp>
        <p:sp>
          <p:nvSpPr>
            <p:cNvPr id="10" name="Rectangle: Rounded Corners 4">
              <a:extLst>
                <a:ext uri="{FF2B5EF4-FFF2-40B4-BE49-F238E27FC236}">
                  <a16:creationId xmlns:a16="http://schemas.microsoft.com/office/drawing/2014/main" id="{1B406D8B-D2C9-F40D-DDA4-CE3F3D460416}"/>
                </a:ext>
              </a:extLst>
            </p:cNvPr>
            <p:cNvSpPr txBox="1"/>
            <p:nvPr/>
          </p:nvSpPr>
          <p:spPr>
            <a:xfrm>
              <a:off x="-250171" y="1411602"/>
              <a:ext cx="2165263" cy="150597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142240" rIns="142240" bIns="142240" numCol="1" spcCol="1270" anchor="ctr" anchorCtr="1">
              <a:noAutofit/>
            </a:bodyPr>
            <a:lstStyle/>
            <a:p>
              <a:pPr marL="0" lvl="1" algn="ctr" defTabSz="533400">
                <a:lnSpc>
                  <a:spcPct val="90000"/>
                </a:lnSpc>
                <a:spcBef>
                  <a:spcPct val="0"/>
                </a:spcBef>
                <a:buClr>
                  <a:schemeClr val="bg1"/>
                </a:buClr>
              </a:pPr>
              <a:r>
                <a:rPr lang="en-US" sz="3200" b="1">
                  <a:solidFill>
                    <a:srgbClr val="C04F1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Contact</a:t>
              </a:r>
              <a:r>
                <a:rPr lang="en-US" sz="3200" b="1">
                  <a:solidFill>
                    <a:srgbClr val="002654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your State Executive </a:t>
              </a:r>
              <a:br>
                <a:rPr lang="en-US" sz="3200" b="1">
                  <a:solidFill>
                    <a:srgbClr val="002654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200" b="1">
                  <a:solidFill>
                    <a:srgbClr val="002654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(if you have one)</a:t>
              </a:r>
              <a:r>
                <a:rPr lang="en-US" sz="3200" b="1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3200" b="1" kern="120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2E71A73-38D9-975E-A1D6-3446736BAA42}"/>
              </a:ext>
            </a:extLst>
          </p:cNvPr>
          <p:cNvGrpSpPr/>
          <p:nvPr/>
        </p:nvGrpSpPr>
        <p:grpSpPr>
          <a:xfrm>
            <a:off x="4300542" y="1676766"/>
            <a:ext cx="3553138" cy="4303086"/>
            <a:chOff x="-102643" y="0"/>
            <a:chExt cx="2318138" cy="3797414"/>
          </a:xfrm>
          <a:noFill/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A5228AFB-B2BE-30D1-E07B-3F57D44807D5}"/>
                </a:ext>
              </a:extLst>
            </p:cNvPr>
            <p:cNvSpPr/>
            <p:nvPr/>
          </p:nvSpPr>
          <p:spPr>
            <a:xfrm>
              <a:off x="1992" y="0"/>
              <a:ext cx="2088004" cy="379741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>
                <a:solidFill>
                  <a:srgbClr val="002654"/>
                </a:solidFill>
              </a:endParaRPr>
            </a:p>
          </p:txBody>
        </p:sp>
        <p:sp>
          <p:nvSpPr>
            <p:cNvPr id="13" name="Rectangle: Rounded Corners 4">
              <a:extLst>
                <a:ext uri="{FF2B5EF4-FFF2-40B4-BE49-F238E27FC236}">
                  <a16:creationId xmlns:a16="http://schemas.microsoft.com/office/drawing/2014/main" id="{6CFA0621-BB3B-3111-1608-B1DDCB4D283F}"/>
                </a:ext>
              </a:extLst>
            </p:cNvPr>
            <p:cNvSpPr txBox="1"/>
            <p:nvPr/>
          </p:nvSpPr>
          <p:spPr>
            <a:xfrm>
              <a:off x="-102643" y="1474595"/>
              <a:ext cx="2318138" cy="90108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142240" rIns="142240" bIns="142240" numCol="1" spcCol="1270" anchor="t" anchorCtr="1">
              <a:noAutofit/>
            </a:bodyPr>
            <a:lstStyle/>
            <a:p>
              <a:pPr marL="0" lvl="1" algn="ctr" defTabSz="533400">
                <a:lnSpc>
                  <a:spcPct val="90000"/>
                </a:lnSpc>
                <a:spcBef>
                  <a:spcPct val="0"/>
                </a:spcBef>
                <a:buClr>
                  <a:schemeClr val="bg1"/>
                </a:buClr>
              </a:pPr>
              <a:r>
                <a:rPr lang="en-US" sz="3200" b="1">
                  <a:solidFill>
                    <a:srgbClr val="C04F1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Call </a:t>
              </a:r>
              <a:r>
                <a:rPr lang="en-US" sz="3200" b="1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your members of Congress.</a:t>
              </a:r>
              <a:endParaRPr lang="en-US" sz="3200" b="1" kern="120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C6A8C19-0CAC-0C8F-9D0B-3734F00C3C81}"/>
              </a:ext>
            </a:extLst>
          </p:cNvPr>
          <p:cNvGrpSpPr/>
          <p:nvPr/>
        </p:nvGrpSpPr>
        <p:grpSpPr>
          <a:xfrm>
            <a:off x="7708208" y="1676766"/>
            <a:ext cx="3982606" cy="4303086"/>
            <a:chOff x="-508335" y="0"/>
            <a:chExt cx="2598331" cy="3797414"/>
          </a:xfrm>
          <a:noFill/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8DC2A80-BDE8-1C00-D9AD-40B4747F9A88}"/>
                </a:ext>
              </a:extLst>
            </p:cNvPr>
            <p:cNvSpPr/>
            <p:nvPr/>
          </p:nvSpPr>
          <p:spPr>
            <a:xfrm>
              <a:off x="1992" y="0"/>
              <a:ext cx="2088004" cy="379741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>
                <a:solidFill>
                  <a:srgbClr val="002654"/>
                </a:solidFill>
              </a:endParaRPr>
            </a:p>
          </p:txBody>
        </p:sp>
        <p:sp>
          <p:nvSpPr>
            <p:cNvPr id="17" name="Rectangle: Rounded Corners 4">
              <a:extLst>
                <a:ext uri="{FF2B5EF4-FFF2-40B4-BE49-F238E27FC236}">
                  <a16:creationId xmlns:a16="http://schemas.microsoft.com/office/drawing/2014/main" id="{7DD41130-E0E2-B7A5-04C5-DAABEFDF5330}"/>
                </a:ext>
              </a:extLst>
            </p:cNvPr>
            <p:cNvSpPr txBox="1"/>
            <p:nvPr/>
          </p:nvSpPr>
          <p:spPr>
            <a:xfrm>
              <a:off x="-508335" y="1681044"/>
              <a:ext cx="2598331" cy="104902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142240" rIns="142240" bIns="142240" numCol="1" spcCol="1270" anchor="ctr" anchorCtr="1">
              <a:noAutofit/>
            </a:bodyPr>
            <a:lstStyle/>
            <a:p>
              <a:pPr marL="0" lvl="1" algn="ctr" defTabSz="533400">
                <a:lnSpc>
                  <a:spcPct val="90000"/>
                </a:lnSpc>
                <a:spcBef>
                  <a:spcPct val="0"/>
                </a:spcBef>
                <a:buClr>
                  <a:schemeClr val="bg1"/>
                </a:buClr>
              </a:pPr>
              <a:r>
                <a:rPr lang="en-US" sz="3200" b="1">
                  <a:solidFill>
                    <a:srgbClr val="C04F1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Advocate</a:t>
              </a:r>
              <a:r>
                <a:rPr lang="en-US" sz="3200" b="1">
                  <a:solidFill>
                    <a:srgbClr val="002654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in </a:t>
              </a:r>
              <a:br>
                <a:rPr lang="en-US" sz="3200" b="1">
                  <a:solidFill>
                    <a:srgbClr val="002654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200" b="1">
                  <a:solidFill>
                    <a:srgbClr val="002654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Washington, D.C. February 4, 2025.</a:t>
              </a:r>
              <a:endParaRPr lang="en-US" sz="3200" b="1" kern="1200">
                <a:solidFill>
                  <a:srgbClr val="00265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463CF8A4-B376-0170-0E81-AE9DBA5225F3}"/>
              </a:ext>
            </a:extLst>
          </p:cNvPr>
          <p:cNvSpPr txBox="1"/>
          <p:nvPr/>
        </p:nvSpPr>
        <p:spPr>
          <a:xfrm>
            <a:off x="1874051" y="2076011"/>
            <a:ext cx="8771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5F2C9E-D6AA-BBEC-FB16-96B14DDF8743}"/>
              </a:ext>
            </a:extLst>
          </p:cNvPr>
          <p:cNvSpPr txBox="1"/>
          <p:nvPr/>
        </p:nvSpPr>
        <p:spPr>
          <a:xfrm>
            <a:off x="5657418" y="2076011"/>
            <a:ext cx="8771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B94909-B04B-9B83-7DC4-DD8727232C67}"/>
              </a:ext>
            </a:extLst>
          </p:cNvPr>
          <p:cNvSpPr txBox="1"/>
          <p:nvPr/>
        </p:nvSpPr>
        <p:spPr>
          <a:xfrm>
            <a:off x="9283802" y="2076011"/>
            <a:ext cx="8771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17375001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40080" y="548640"/>
            <a:ext cx="10760165" cy="64008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Registration is open!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68EE15F3-06FE-F9B0-5E75-BF3600401BC5}"/>
              </a:ext>
            </a:extLst>
          </p:cNvPr>
          <p:cNvSpPr txBox="1">
            <a:spLocks/>
          </p:cNvSpPr>
          <p:nvPr/>
        </p:nvSpPr>
        <p:spPr>
          <a:xfrm>
            <a:off x="2781300" y="4583431"/>
            <a:ext cx="6629399" cy="9715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b="1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Advocacy Amidst Upheaval: </a:t>
            </a:r>
            <a:br>
              <a:rPr lang="en-US" sz="2800" b="1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Thriving in an Uncertain Political Era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7B5109C-8E0C-E793-C0E6-217F0DD4482C}"/>
              </a:ext>
            </a:extLst>
          </p:cNvPr>
          <p:cNvCxnSpPr/>
          <p:nvPr/>
        </p:nvCxnSpPr>
        <p:spPr>
          <a:xfrm>
            <a:off x="595223" y="1185388"/>
            <a:ext cx="10846962" cy="0"/>
          </a:xfrm>
          <a:prstGeom prst="line">
            <a:avLst/>
          </a:prstGeom>
          <a:ln w="38100">
            <a:solidFill>
              <a:srgbClr val="0026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5BA08601-04C4-A277-FD40-E2E23B7C8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738" y="1691333"/>
            <a:ext cx="6835134" cy="264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3121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2653"/>
              </a:clrFrom>
              <a:clrTo>
                <a:srgbClr val="00265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99" y="1676400"/>
            <a:ext cx="2077784" cy="494956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1171575" y="3441953"/>
            <a:ext cx="9496425" cy="14131"/>
          </a:xfrm>
          <a:prstGeom prst="line">
            <a:avLst/>
          </a:prstGeom>
          <a:ln w="57150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1188720" y="2743200"/>
            <a:ext cx="9509760" cy="64008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Questions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and Discussion</a:t>
            </a:r>
            <a:endParaRPr lang="en-US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176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40080" y="545308"/>
            <a:ext cx="10789920" cy="64008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6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Political Divide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F9A1385-1375-264A-5F74-CE068A8CC605}"/>
              </a:ext>
            </a:extLst>
          </p:cNvPr>
          <p:cNvCxnSpPr/>
          <p:nvPr/>
        </p:nvCxnSpPr>
        <p:spPr>
          <a:xfrm>
            <a:off x="595226" y="1185388"/>
            <a:ext cx="10846963" cy="0"/>
          </a:xfrm>
          <a:prstGeom prst="line">
            <a:avLst/>
          </a:prstGeom>
          <a:ln w="38100">
            <a:solidFill>
              <a:srgbClr val="0026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DC920F8-D436-17AF-2294-CA804A84D6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286"/>
          <a:stretch/>
        </p:blipFill>
        <p:spPr>
          <a:xfrm>
            <a:off x="2669625" y="1441900"/>
            <a:ext cx="3273975" cy="44805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CCE6E1-7894-7321-F5D4-FF49DBAF5E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714"/>
          <a:stretch/>
        </p:blipFill>
        <p:spPr>
          <a:xfrm>
            <a:off x="5943600" y="1441900"/>
            <a:ext cx="3446864" cy="448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14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953FEE-371A-5218-6EF4-FB276216B0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308" t="8545" r="27868" b="65005"/>
          <a:stretch/>
        </p:blipFill>
        <p:spPr>
          <a:xfrm>
            <a:off x="4221911" y="1321326"/>
            <a:ext cx="3593592" cy="8655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0F2A01-7713-6AD4-1ACE-D23CC65469B3}"/>
              </a:ext>
            </a:extLst>
          </p:cNvPr>
          <p:cNvSpPr txBox="1"/>
          <p:nvPr/>
        </p:nvSpPr>
        <p:spPr>
          <a:xfrm>
            <a:off x="595226" y="5672612"/>
            <a:ext cx="1577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NBC Decision 2024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FC031E-0948-C884-7F93-6BE9E6A8F165}"/>
              </a:ext>
            </a:extLst>
          </p:cNvPr>
          <p:cNvSpPr txBox="1">
            <a:spLocks/>
          </p:cNvSpPr>
          <p:nvPr/>
        </p:nvSpPr>
        <p:spPr>
          <a:xfrm>
            <a:off x="640080" y="548640"/>
            <a:ext cx="10789920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Senate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B1E87B1-4BCB-39BB-D98F-EF7AACED745A}"/>
              </a:ext>
            </a:extLst>
          </p:cNvPr>
          <p:cNvCxnSpPr/>
          <p:nvPr/>
        </p:nvCxnSpPr>
        <p:spPr>
          <a:xfrm>
            <a:off x="595226" y="1185388"/>
            <a:ext cx="10846963" cy="0"/>
          </a:xfrm>
          <a:prstGeom prst="line">
            <a:avLst/>
          </a:prstGeom>
          <a:ln w="38100">
            <a:solidFill>
              <a:srgbClr val="0026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8E1913D-FAB8-C425-2C90-A22BACDD5726}"/>
              </a:ext>
            </a:extLst>
          </p:cNvPr>
          <p:cNvSpPr txBox="1"/>
          <p:nvPr/>
        </p:nvSpPr>
        <p:spPr>
          <a:xfrm>
            <a:off x="2716895" y="3786005"/>
            <a:ext cx="6766560" cy="16047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2800" b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Majority Leader: </a:t>
            </a: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Sen. John Thune (R-SD) </a:t>
            </a:r>
          </a:p>
          <a:p>
            <a:pPr>
              <a:spcAft>
                <a:spcPts val="600"/>
              </a:spcAft>
            </a:pPr>
            <a:r>
              <a:rPr lang="en-US" sz="2800" b="1">
                <a:solidFill>
                  <a:srgbClr val="0487E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Minority</a:t>
            </a:r>
            <a:r>
              <a:rPr lang="en-US" sz="2800" b="1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>
                <a:solidFill>
                  <a:srgbClr val="0487E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Leader</a:t>
            </a:r>
            <a:r>
              <a:rPr lang="en-US" sz="2800" b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Sen. Chuck Schumer (D-NY)</a:t>
            </a:r>
          </a:p>
          <a:p>
            <a:pPr>
              <a:spcAft>
                <a:spcPts val="600"/>
              </a:spcAft>
            </a:pPr>
            <a:r>
              <a:rPr lang="en-US" sz="2400" b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HELP Committee Chair : </a:t>
            </a:r>
            <a:r>
              <a:rPr lang="en-US" sz="2400" b="0" i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Sen. Bill Cassidy (R-LA)</a:t>
            </a:r>
            <a:endParaRPr lang="en-US" sz="2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DB04C4-BFB4-F41A-C12B-D6FA2CD763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5037" y="2328992"/>
            <a:ext cx="7302875" cy="12065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392D63-ACDD-3C89-F818-EF626C8AAF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3613" y="2370269"/>
            <a:ext cx="7264773" cy="112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494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265C6DE-D7BE-1BEA-4F37-B85BC97FF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4088" y="2323807"/>
            <a:ext cx="7283824" cy="977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9C27A7-EEF4-796C-CC7A-2AEBCE1AD5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952" t="4779" r="27995" b="66489"/>
          <a:stretch/>
        </p:blipFill>
        <p:spPr>
          <a:xfrm>
            <a:off x="4221911" y="1311568"/>
            <a:ext cx="3592285" cy="86107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58AEF4D-5868-9399-9F17-F8C8F282F201}"/>
              </a:ext>
            </a:extLst>
          </p:cNvPr>
          <p:cNvSpPr txBox="1">
            <a:spLocks/>
          </p:cNvSpPr>
          <p:nvPr/>
        </p:nvSpPr>
        <p:spPr>
          <a:xfrm>
            <a:off x="640080" y="548640"/>
            <a:ext cx="10789920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House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7ACDA0C-C334-A0E3-09C3-68BABE6A7AC4}"/>
              </a:ext>
            </a:extLst>
          </p:cNvPr>
          <p:cNvCxnSpPr/>
          <p:nvPr/>
        </p:nvCxnSpPr>
        <p:spPr>
          <a:xfrm>
            <a:off x="595226" y="1185388"/>
            <a:ext cx="10846963" cy="0"/>
          </a:xfrm>
          <a:prstGeom prst="line">
            <a:avLst/>
          </a:prstGeom>
          <a:ln w="38100">
            <a:solidFill>
              <a:srgbClr val="0026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01280D5-A31A-1C8A-2CE8-F58A5756E259}"/>
              </a:ext>
            </a:extLst>
          </p:cNvPr>
          <p:cNvSpPr txBox="1"/>
          <p:nvPr/>
        </p:nvSpPr>
        <p:spPr>
          <a:xfrm>
            <a:off x="2712719" y="3785616"/>
            <a:ext cx="6878541" cy="188699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2800" b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Speaker: </a:t>
            </a: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Rep. Mike Johnson (R-LA)</a:t>
            </a:r>
          </a:p>
          <a:p>
            <a:pPr>
              <a:spcAft>
                <a:spcPts val="600"/>
              </a:spcAft>
            </a:pPr>
            <a:r>
              <a:rPr lang="en-US" sz="2800" b="1">
                <a:solidFill>
                  <a:srgbClr val="0487E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Minority Leader</a:t>
            </a:r>
            <a:r>
              <a:rPr lang="en-US" sz="2800">
                <a:solidFill>
                  <a:srgbClr val="0487E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Rep. Hakeem Jeffries (D-NY)</a:t>
            </a:r>
          </a:p>
          <a:p>
            <a:r>
              <a:rPr lang="en-US" sz="2400" b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E&amp;W Committee Chair: </a:t>
            </a:r>
            <a:r>
              <a:rPr lang="en-US" sz="2400">
                <a:effectLst/>
                <a:latin typeface="Segoe UI" panose="020B0502040204020203" pitchFamily="34" charset="0"/>
              </a:rPr>
              <a:t>Rep. Burgess Owens (R-UT) and Rep. Tim Walberg (R-MI) vying for seat</a:t>
            </a:r>
            <a:endParaRPr lang="en-US" sz="24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74A629-F982-4121-EFC2-647982925020}"/>
              </a:ext>
            </a:extLst>
          </p:cNvPr>
          <p:cNvSpPr txBox="1"/>
          <p:nvPr/>
        </p:nvSpPr>
        <p:spPr>
          <a:xfrm>
            <a:off x="595226" y="5672612"/>
            <a:ext cx="1577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NBC Decision 2024</a:t>
            </a:r>
          </a:p>
        </p:txBody>
      </p:sp>
    </p:spTree>
    <p:extLst>
      <p:ext uri="{BB962C8B-B14F-4D97-AF65-F5344CB8AC3E}">
        <p14:creationId xmlns:p14="http://schemas.microsoft.com/office/powerpoint/2010/main" val="2834461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ED50A12-7C6A-1ADA-89ED-B9C5C2A2AB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" y="1737360"/>
            <a:ext cx="5580611" cy="3530375"/>
          </a:xfrm>
        </p:spPr>
        <p:txBody>
          <a:bodyPr>
            <a:noAutofit/>
          </a:bodyPr>
          <a:lstStyle/>
          <a:p>
            <a:pPr marL="347663" indent="-346075">
              <a:spcBef>
                <a:spcPts val="0"/>
              </a:spcBef>
              <a:spcAft>
                <a:spcPts val="1200"/>
              </a:spcAft>
            </a:pP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Co-founded World Wrestling Entertainment (WWE), stepped down as CEO in 2009</a:t>
            </a:r>
          </a:p>
          <a:p>
            <a:pPr marL="347663" indent="-346075">
              <a:spcBef>
                <a:spcPts val="0"/>
              </a:spcBef>
              <a:spcAft>
                <a:spcPts val="1200"/>
              </a:spcAft>
            </a:pP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Former Administrator of the Small Business Administration</a:t>
            </a:r>
          </a:p>
          <a:p>
            <a:pPr marL="347663" indent="-346075">
              <a:spcBef>
                <a:spcPts val="0"/>
              </a:spcBef>
            </a:pP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Sacred Heart University (CT) Trustee, Finance Committee Chair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00826CDE-73A5-FEA3-018F-17990DCD2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548640"/>
            <a:ext cx="10760165" cy="64008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6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Education Secretary Nominee Linda McMahon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7B7000D-24BC-5EAD-CDF1-1ACFA33782ED}"/>
              </a:ext>
            </a:extLst>
          </p:cNvPr>
          <p:cNvCxnSpPr/>
          <p:nvPr/>
        </p:nvCxnSpPr>
        <p:spPr>
          <a:xfrm>
            <a:off x="595223" y="1185388"/>
            <a:ext cx="10846962" cy="0"/>
          </a:xfrm>
          <a:prstGeom prst="line">
            <a:avLst/>
          </a:prstGeom>
          <a:ln w="38100">
            <a:solidFill>
              <a:srgbClr val="0026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Trump names Linda McMahon as his pick for education secretary">
            <a:extLst>
              <a:ext uri="{FF2B5EF4-FFF2-40B4-BE49-F238E27FC236}">
                <a16:creationId xmlns:a16="http://schemas.microsoft.com/office/drawing/2014/main" id="{D7AC35E7-A545-15C9-0829-27A5277F5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845" y="1737360"/>
            <a:ext cx="4572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22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1D49F-97A3-383D-06A5-65B4DEC6C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164D8CCD-4C56-497F-76C7-DAF5AF05AB22}"/>
              </a:ext>
            </a:extLst>
          </p:cNvPr>
          <p:cNvSpPr txBox="1">
            <a:spLocks/>
          </p:cNvSpPr>
          <p:nvPr/>
        </p:nvSpPr>
        <p:spPr>
          <a:xfrm>
            <a:off x="640080" y="548640"/>
            <a:ext cx="10789920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State of Play: Campaign Rhetoric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632500B-3E6B-05E4-931A-608BACF9B510}"/>
              </a:ext>
            </a:extLst>
          </p:cNvPr>
          <p:cNvCxnSpPr/>
          <p:nvPr/>
        </p:nvCxnSpPr>
        <p:spPr>
          <a:xfrm>
            <a:off x="595226" y="1185388"/>
            <a:ext cx="10846963" cy="0"/>
          </a:xfrm>
          <a:prstGeom prst="line">
            <a:avLst/>
          </a:prstGeom>
          <a:ln w="38100">
            <a:solidFill>
              <a:srgbClr val="0026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D97CB865-2D93-E7DE-0546-0A82D7DDC8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23" r="1938"/>
          <a:stretch/>
        </p:blipFill>
        <p:spPr>
          <a:xfrm>
            <a:off x="5370425" y="1554480"/>
            <a:ext cx="5836055" cy="40650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2016C4-0EB6-8DAC-A091-45EE61617427}"/>
              </a:ext>
            </a:extLst>
          </p:cNvPr>
          <p:cNvSpPr txBox="1"/>
          <p:nvPr/>
        </p:nvSpPr>
        <p:spPr>
          <a:xfrm>
            <a:off x="640080" y="1737361"/>
            <a:ext cx="4071937" cy="242713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347663" indent="-347663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Abolish the Department of Education </a:t>
            </a:r>
          </a:p>
          <a:p>
            <a:pPr marL="347663" indent="-347663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Culture war </a:t>
            </a: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roposals</a:t>
            </a:r>
          </a:p>
          <a:p>
            <a:pPr marL="347663" indent="-347663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Increase/Expand endowment </a:t>
            </a: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ax</a:t>
            </a:r>
          </a:p>
        </p:txBody>
      </p:sp>
    </p:spTree>
    <p:extLst>
      <p:ext uri="{BB962C8B-B14F-4D97-AF65-F5344CB8AC3E}">
        <p14:creationId xmlns:p14="http://schemas.microsoft.com/office/powerpoint/2010/main" val="2844478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87269-A427-25E1-5126-A7217D8ED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89E57268-081B-5195-848A-BFBEF41B3D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9399262"/>
              </p:ext>
            </p:extLst>
          </p:nvPr>
        </p:nvGraphicFramePr>
        <p:xfrm>
          <a:off x="762000" y="878602"/>
          <a:ext cx="10584369" cy="52667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2">
            <a:extLst>
              <a:ext uri="{FF2B5EF4-FFF2-40B4-BE49-F238E27FC236}">
                <a16:creationId xmlns:a16="http://schemas.microsoft.com/office/drawing/2014/main" id="{FB44115B-3BB8-A415-B698-2360505793EF}"/>
              </a:ext>
            </a:extLst>
          </p:cNvPr>
          <p:cNvSpPr txBox="1">
            <a:spLocks/>
          </p:cNvSpPr>
          <p:nvPr/>
        </p:nvSpPr>
        <p:spPr>
          <a:xfrm>
            <a:off x="640080" y="548640"/>
            <a:ext cx="10789920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State of Play: Political Reality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6263614-7ADE-C26C-858B-A25307FBFFB6}"/>
              </a:ext>
            </a:extLst>
          </p:cNvPr>
          <p:cNvCxnSpPr/>
          <p:nvPr/>
        </p:nvCxnSpPr>
        <p:spPr>
          <a:xfrm>
            <a:off x="595226" y="1185388"/>
            <a:ext cx="10846963" cy="0"/>
          </a:xfrm>
          <a:prstGeom prst="line">
            <a:avLst/>
          </a:prstGeom>
          <a:ln w="38100">
            <a:solidFill>
              <a:srgbClr val="0026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BB91005-3F11-6A8B-CB8C-8E78E19248DB}"/>
              </a:ext>
            </a:extLst>
          </p:cNvPr>
          <p:cNvSpPr txBox="1"/>
          <p:nvPr/>
        </p:nvSpPr>
        <p:spPr>
          <a:xfrm>
            <a:off x="6728959" y="2545314"/>
            <a:ext cx="4514848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7663" indent="-287338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Beating up on elite institutions </a:t>
            </a:r>
            <a:r>
              <a:rPr lang="en-US" sz="2400" b="1" u="sng">
                <a:solidFill>
                  <a:srgbClr val="C04F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en-US"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easy, good politics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BFC2D2-3DFF-6B1A-8B3B-70FA3ECE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463" y="1837455"/>
            <a:ext cx="3262520" cy="525780"/>
          </a:xfrm>
        </p:spPr>
        <p:txBody>
          <a:bodyPr>
            <a:noAutofit/>
          </a:bodyPr>
          <a:lstStyle/>
          <a:p>
            <a:pPr marL="61913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Higher education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B3268909-8702-1B88-EA7A-87999A931DE0}"/>
              </a:ext>
            </a:extLst>
          </p:cNvPr>
          <p:cNvSpPr txBox="1">
            <a:spLocks/>
          </p:cNvSpPr>
          <p:nvPr/>
        </p:nvSpPr>
        <p:spPr>
          <a:xfrm>
            <a:off x="755540" y="2613507"/>
            <a:ext cx="4707502" cy="10151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663" indent="-285750">
              <a:spcBef>
                <a:spcPts val="0"/>
              </a:spcBef>
              <a:spcAft>
                <a:spcPts val="1200"/>
              </a:spcAft>
            </a:pPr>
            <a:r>
              <a:rPr lang="en-US" sz="2400" b="1" u="sng">
                <a:solidFill>
                  <a:srgbClr val="C04F1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en-US" sz="24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popular with policymakers</a:t>
            </a:r>
          </a:p>
          <a:p>
            <a:pPr marL="347663" lvl="1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i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Too expensive, too privileged, too woke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596E9C26-346B-3BE3-C670-FEA58693C5CD}"/>
              </a:ext>
            </a:extLst>
          </p:cNvPr>
          <p:cNvSpPr txBox="1">
            <a:spLocks/>
          </p:cNvSpPr>
          <p:nvPr/>
        </p:nvSpPr>
        <p:spPr>
          <a:xfrm>
            <a:off x="762000" y="3708747"/>
            <a:ext cx="4403172" cy="13447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663" indent="-285750">
              <a:spcBef>
                <a:spcPts val="0"/>
              </a:spcBef>
              <a:spcAft>
                <a:spcPts val="1200"/>
              </a:spcAft>
            </a:pPr>
            <a:r>
              <a:rPr lang="en-US" sz="2400" b="1" u="sng">
                <a:solidFill>
                  <a:srgbClr val="C04F1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en-US" sz="24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well understood by most policymakers</a:t>
            </a:r>
          </a:p>
          <a:p>
            <a:pPr marL="347663" lvl="1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i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Tuition model; role of endowments; free expression policies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19D31A-E1DD-118C-B70C-C49596BC1E64}"/>
              </a:ext>
            </a:extLst>
          </p:cNvPr>
          <p:cNvSpPr txBox="1"/>
          <p:nvPr/>
        </p:nvSpPr>
        <p:spPr>
          <a:xfrm>
            <a:off x="7583723" y="1807958"/>
            <a:ext cx="28053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Political reality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303D5C-3CDE-CA4F-F007-EE242E81C844}"/>
              </a:ext>
            </a:extLst>
          </p:cNvPr>
          <p:cNvSpPr txBox="1"/>
          <p:nvPr/>
        </p:nvSpPr>
        <p:spPr>
          <a:xfrm>
            <a:off x="6728959" y="3526959"/>
            <a:ext cx="4997513" cy="99257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endParaRPr lang="en-US" sz="1050" b="1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7663" indent="-293688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Defending the elite is </a:t>
            </a:r>
            <a:r>
              <a:rPr lang="en-US" sz="2400" b="1" u="sng">
                <a:solidFill>
                  <a:srgbClr val="C04F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en-US"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good politics</a:t>
            </a:r>
          </a:p>
        </p:txBody>
      </p:sp>
    </p:spTree>
    <p:extLst>
      <p:ext uri="{BB962C8B-B14F-4D97-AF65-F5344CB8AC3E}">
        <p14:creationId xmlns:p14="http://schemas.microsoft.com/office/powerpoint/2010/main" val="28065417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9363899B7C524DA5ABCC4AA7E32B8D" ma:contentTypeVersion="14" ma:contentTypeDescription="Create a new document." ma:contentTypeScope="" ma:versionID="d628c6522063770455841ef924e9fddc">
  <xsd:schema xmlns:xsd="http://www.w3.org/2001/XMLSchema" xmlns:xs="http://www.w3.org/2001/XMLSchema" xmlns:p="http://schemas.microsoft.com/office/2006/metadata/properties" xmlns:ns2="64ffd80f-4cc1-444d-a4c7-547643d570a2" xmlns:ns3="4c65e504-3d11-4e20-a8b3-bbc5986438bf" targetNamespace="http://schemas.microsoft.com/office/2006/metadata/properties" ma:root="true" ma:fieldsID="722cbf85119e9700e4bb1143d8598fdb" ns2:_="" ns3:_="">
    <xsd:import namespace="64ffd80f-4cc1-444d-a4c7-547643d570a2"/>
    <xsd:import namespace="4c65e504-3d11-4e20-a8b3-bbc5986438b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ffd80f-4cc1-444d-a4c7-547643d570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a6dff29b-8c79-45be-95d3-3beef7e15f0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65e504-3d11-4e20-a8b3-bbc5986438bf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8f1bc4bf-85c4-4391-9af3-ecba470a3e8b}" ma:internalName="TaxCatchAll" ma:showField="CatchAllData" ma:web="4c65e504-3d11-4e20-a8b3-bbc5986438b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c65e504-3d11-4e20-a8b3-bbc5986438bf" xsi:nil="true"/>
    <lcf76f155ced4ddcb4097134ff3c332f xmlns="64ffd80f-4cc1-444d-a4c7-547643d570a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7890248-D763-4003-8C64-D8293E50A96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C63CBF4-2AAF-4669-98C8-FD471F44DB9F}">
  <ds:schemaRefs>
    <ds:schemaRef ds:uri="4c65e504-3d11-4e20-a8b3-bbc5986438bf"/>
    <ds:schemaRef ds:uri="64ffd80f-4cc1-444d-a4c7-547643d570a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4D2CD3D-418C-415D-A02A-5A3F299E3AAA}">
  <ds:schemaRefs>
    <ds:schemaRef ds:uri="64ffd80f-4cc1-444d-a4c7-547643d570a2"/>
    <ds:schemaRef ds:uri="http://schemas.openxmlformats.org/package/2006/metadata/core-properties"/>
    <ds:schemaRef ds:uri="http://purl.org/dc/terms/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4c65e504-3d11-4e20-a8b3-bbc5986438bf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1084</TotalTime>
  <Words>1141</Words>
  <Application>Microsoft Office PowerPoint</Application>
  <PresentationFormat>Widescreen</PresentationFormat>
  <Paragraphs>211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Aptos</vt:lpstr>
      <vt:lpstr>Aptos Display</vt:lpstr>
      <vt:lpstr>Arial</vt:lpstr>
      <vt:lpstr>Calibri</vt:lpstr>
      <vt:lpstr>Castellar</vt:lpstr>
      <vt:lpstr>Courier New</vt:lpstr>
      <vt:lpstr>Segoe UI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The Political Divide</vt:lpstr>
      <vt:lpstr>PowerPoint Presentation</vt:lpstr>
      <vt:lpstr>PowerPoint Presentation</vt:lpstr>
      <vt:lpstr>Education Secretary Nominee Linda McMahon</vt:lpstr>
      <vt:lpstr>PowerPoint Presentation</vt:lpstr>
      <vt:lpstr>PowerPoint Presentation</vt:lpstr>
      <vt:lpstr>PowerPoint Presentation</vt:lpstr>
      <vt:lpstr>Funding</vt:lpstr>
      <vt:lpstr>Institutional Risk-Sharing: A Major Idea in the House</vt:lpstr>
      <vt:lpstr>PowerPoint Presentation</vt:lpstr>
      <vt:lpstr>College Cost Reduction Act (CCRA)</vt:lpstr>
      <vt:lpstr>Projected Net Loss Under CCRA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Advocacy Mindset</vt:lpstr>
      <vt:lpstr>Next Steps</vt:lpstr>
      <vt:lpstr>Engaging Elected Officials</vt:lpstr>
      <vt:lpstr>Immediate Action: Oppose Risk Sharing in CCRA</vt:lpstr>
      <vt:lpstr>Registration is open!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Stephanie Giesecke</dc:creator>
  <cp:lastModifiedBy>Galen Vandergriff</cp:lastModifiedBy>
  <cp:revision>2</cp:revision>
  <dcterms:created xsi:type="dcterms:W3CDTF">2024-11-07T17:41:50Z</dcterms:created>
  <dcterms:modified xsi:type="dcterms:W3CDTF">2024-12-10T17:47:53Z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0x0101003B9363899B7C524DA5ABCC4AA7E32B8D</vt:lpwstr>
  </property>
  <property fmtid="{D5CDD505-2E9C-101B-9397-08002B2CF9AE}" pid="3" name="MediaServiceImageTags">
    <vt:lpwstr/>
  </property>
</Properties>
</file>